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56"/>
  </p:notesMasterIdLst>
  <p:sldIdLst>
    <p:sldId id="276" r:id="rId3"/>
    <p:sldId id="437" r:id="rId4"/>
    <p:sldId id="550" r:id="rId5"/>
    <p:sldId id="782" r:id="rId6"/>
    <p:sldId id="438" r:id="rId7"/>
    <p:sldId id="486" r:id="rId8"/>
    <p:sldId id="491" r:id="rId9"/>
    <p:sldId id="441" r:id="rId10"/>
    <p:sldId id="450" r:id="rId11"/>
    <p:sldId id="452" r:id="rId12"/>
    <p:sldId id="451" r:id="rId13"/>
    <p:sldId id="466" r:id="rId14"/>
    <p:sldId id="468" r:id="rId15"/>
    <p:sldId id="467" r:id="rId16"/>
    <p:sldId id="469" r:id="rId17"/>
    <p:sldId id="481" r:id="rId18"/>
    <p:sldId id="470" r:id="rId19"/>
    <p:sldId id="471" r:id="rId20"/>
    <p:sldId id="497" r:id="rId21"/>
    <p:sldId id="472" r:id="rId22"/>
    <p:sldId id="473" r:id="rId23"/>
    <p:sldId id="657" r:id="rId24"/>
    <p:sldId id="658" r:id="rId25"/>
    <p:sldId id="474" r:id="rId26"/>
    <p:sldId id="655" r:id="rId27"/>
    <p:sldId id="656" r:id="rId28"/>
    <p:sldId id="476" r:id="rId29"/>
    <p:sldId id="784" r:id="rId30"/>
    <p:sldId id="479" r:id="rId31"/>
    <p:sldId id="659" r:id="rId32"/>
    <p:sldId id="498" r:id="rId33"/>
    <p:sldId id="480" r:id="rId34"/>
    <p:sldId id="482" r:id="rId35"/>
    <p:sldId id="499" r:id="rId36"/>
    <p:sldId id="487" r:id="rId37"/>
    <p:sldId id="483" r:id="rId38"/>
    <p:sldId id="553" r:id="rId39"/>
    <p:sldId id="500" r:id="rId40"/>
    <p:sldId id="484" r:id="rId41"/>
    <p:sldId id="485" r:id="rId42"/>
    <p:sldId id="552" r:id="rId43"/>
    <p:sldId id="488" r:id="rId44"/>
    <p:sldId id="489" r:id="rId45"/>
    <p:sldId id="501" r:id="rId46"/>
    <p:sldId id="551" r:id="rId47"/>
    <p:sldId id="502" r:id="rId48"/>
    <p:sldId id="503" r:id="rId49"/>
    <p:sldId id="554" r:id="rId50"/>
    <p:sldId id="504" r:id="rId51"/>
    <p:sldId id="505" r:id="rId52"/>
    <p:sldId id="508" r:id="rId53"/>
    <p:sldId id="509" r:id="rId54"/>
    <p:sldId id="510" r:id="rId55"/>
    <p:sldId id="661" r:id="rId56"/>
    <p:sldId id="507" r:id="rId57"/>
    <p:sldId id="511" r:id="rId58"/>
    <p:sldId id="521" r:id="rId59"/>
    <p:sldId id="522" r:id="rId60"/>
    <p:sldId id="556" r:id="rId61"/>
    <p:sldId id="561" r:id="rId62"/>
    <p:sldId id="557" r:id="rId63"/>
    <p:sldId id="653" r:id="rId64"/>
    <p:sldId id="524" r:id="rId65"/>
    <p:sldId id="525" r:id="rId66"/>
    <p:sldId id="526" r:id="rId67"/>
    <p:sldId id="527" r:id="rId68"/>
    <p:sldId id="562" r:id="rId69"/>
    <p:sldId id="545" r:id="rId70"/>
    <p:sldId id="546" r:id="rId71"/>
    <p:sldId id="564" r:id="rId72"/>
    <p:sldId id="547" r:id="rId73"/>
    <p:sldId id="685" r:id="rId74"/>
    <p:sldId id="565" r:id="rId75"/>
    <p:sldId id="566" r:id="rId76"/>
    <p:sldId id="548" r:id="rId77"/>
    <p:sldId id="563" r:id="rId78"/>
    <p:sldId id="549" r:id="rId79"/>
    <p:sldId id="662" r:id="rId80"/>
    <p:sldId id="529" r:id="rId81"/>
    <p:sldId id="530" r:id="rId82"/>
    <p:sldId id="531" r:id="rId83"/>
    <p:sldId id="532" r:id="rId84"/>
    <p:sldId id="673" r:id="rId85"/>
    <p:sldId id="690" r:id="rId86"/>
    <p:sldId id="535" r:id="rId87"/>
    <p:sldId id="542" r:id="rId88"/>
    <p:sldId id="663" r:id="rId89"/>
    <p:sldId id="713" r:id="rId90"/>
    <p:sldId id="664" r:id="rId91"/>
    <p:sldId id="665" r:id="rId92"/>
    <p:sldId id="666" r:id="rId93"/>
    <p:sldId id="667" r:id="rId94"/>
    <p:sldId id="670" r:id="rId95"/>
    <p:sldId id="714" r:id="rId96"/>
    <p:sldId id="686" r:id="rId97"/>
    <p:sldId id="715" r:id="rId98"/>
    <p:sldId id="716" r:id="rId99"/>
    <p:sldId id="687" r:id="rId100"/>
    <p:sldId id="688" r:id="rId101"/>
    <p:sldId id="693" r:id="rId102"/>
    <p:sldId id="692" r:id="rId103"/>
    <p:sldId id="717" r:id="rId104"/>
    <p:sldId id="718" r:id="rId105"/>
    <p:sldId id="719" r:id="rId106"/>
    <p:sldId id="720" r:id="rId107"/>
    <p:sldId id="721" r:id="rId108"/>
    <p:sldId id="694" r:id="rId109"/>
    <p:sldId id="695" r:id="rId110"/>
    <p:sldId id="722" r:id="rId111"/>
    <p:sldId id="696" r:id="rId112"/>
    <p:sldId id="697" r:id="rId113"/>
    <p:sldId id="698" r:id="rId114"/>
    <p:sldId id="723" r:id="rId115"/>
    <p:sldId id="724" r:id="rId116"/>
    <p:sldId id="699" r:id="rId117"/>
    <p:sldId id="700" r:id="rId118"/>
    <p:sldId id="701" r:id="rId119"/>
    <p:sldId id="705" r:id="rId120"/>
    <p:sldId id="704" r:id="rId121"/>
    <p:sldId id="703" r:id="rId122"/>
    <p:sldId id="707" r:id="rId123"/>
    <p:sldId id="706" r:id="rId124"/>
    <p:sldId id="702" r:id="rId125"/>
    <p:sldId id="726" r:id="rId126"/>
    <p:sldId id="730" r:id="rId127"/>
    <p:sldId id="725" r:id="rId128"/>
    <p:sldId id="732" r:id="rId129"/>
    <p:sldId id="731" r:id="rId130"/>
    <p:sldId id="780" r:id="rId131"/>
    <p:sldId id="735" r:id="rId132"/>
    <p:sldId id="733" r:id="rId133"/>
    <p:sldId id="738" r:id="rId134"/>
    <p:sldId id="741" r:id="rId135"/>
    <p:sldId id="742" r:id="rId136"/>
    <p:sldId id="740" r:id="rId137"/>
    <p:sldId id="781" r:id="rId138"/>
    <p:sldId id="739" r:id="rId139"/>
    <p:sldId id="746" r:id="rId140"/>
    <p:sldId id="747" r:id="rId141"/>
    <p:sldId id="745" r:id="rId142"/>
    <p:sldId id="744" r:id="rId143"/>
    <p:sldId id="748" r:id="rId144"/>
    <p:sldId id="750" r:id="rId145"/>
    <p:sldId id="743" r:id="rId146"/>
    <p:sldId id="749" r:id="rId147"/>
    <p:sldId id="751" r:id="rId148"/>
    <p:sldId id="752" r:id="rId149"/>
    <p:sldId id="755" r:id="rId150"/>
    <p:sldId id="754" r:id="rId151"/>
    <p:sldId id="756" r:id="rId152"/>
    <p:sldId id="753" r:id="rId153"/>
    <p:sldId id="594" r:id="rId154"/>
    <p:sldId id="783" r:id="rId1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0099"/>
    <a:srgbClr val="009900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1" autoAdjust="0"/>
  </p:normalViewPr>
  <p:slideViewPr>
    <p:cSldViewPr>
      <p:cViewPr varScale="1">
        <p:scale>
          <a:sx n="74" d="100"/>
          <a:sy n="74" d="100"/>
        </p:scale>
        <p:origin x="12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0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9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95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2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9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08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52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67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46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38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5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7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.bin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4419600" y="2438400"/>
            <a:ext cx="3962400" cy="12954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4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400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066800"/>
            <a:ext cx="6419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44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确定性</a:t>
            </a:r>
            <a:r>
              <a:rPr lang="zh-CN" altLang="en-US" sz="44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（搜索技术）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38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+mj-lt"/>
                <a:ea typeface="楷体" panose="02010609060101010101" pitchFamily="49" charset="-122"/>
              </a:rPr>
              <a:t>Deterministic reasoning</a:t>
            </a:r>
            <a:endParaRPr lang="zh-CN" altLang="en-US" b="0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752600"/>
            <a:ext cx="8120062" cy="4114800"/>
          </a:xfrm>
        </p:spPr>
        <p:txBody>
          <a:bodyPr lIns="0" tIns="0" rIns="0" bIns="0"/>
          <a:lstStyle/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知识库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寻找可利用知识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，构造一条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代价较小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</a:p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，主要解决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推理线路、推理效果、推理效率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等问题。</a:t>
            </a:r>
            <a:endParaRPr lang="zh-CN" altLang="en-US" sz="2400" b="1" dirty="0" smtClean="0">
              <a:solidFill>
                <a:srgbClr val="0066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① 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是否使用启发信息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可分为：</a:t>
            </a:r>
          </a:p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盲目搜索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启发式搜索</a:t>
            </a:r>
          </a:p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② 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问题的表示方式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可分为：</a:t>
            </a:r>
          </a:p>
          <a:p>
            <a:pPr eaLnBrk="1" hangingPunct="1">
              <a:lnSpc>
                <a:spcPct val="1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状态空间搜索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◇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与或树搜索</a:t>
            </a: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85800" y="914400"/>
            <a:ext cx="2133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⑴、搜索策略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0042" y="1764405"/>
            <a:ext cx="7900116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dirty="0" smtClean="0">
                <a:latin typeface="+mn-ea"/>
              </a:rPr>
              <a:t>S</a:t>
            </a:r>
            <a:r>
              <a:rPr kumimoji="1" lang="en-US" altLang="zh-CN" sz="2000" b="1" baseline="-25000" dirty="0" smtClean="0">
                <a:latin typeface="+mn-ea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+mn-ea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考察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标记。若可一直上溯到</a:t>
            </a:r>
            <a:r>
              <a:rPr kumimoji="1"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u="sng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搜索成功退出；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确定初始节点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14958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dirty="0">
                <a:latin typeface="+mn-ea"/>
                <a:ea typeface="+mn-ea"/>
              </a:rPr>
              <a:t>节点</a:t>
            </a:r>
            <a:r>
              <a:rPr kumimoji="1" lang="en-US" altLang="zh-CN" sz="2000" dirty="0"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2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③ 转第⑵步。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752600"/>
            <a:ext cx="821350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解节点；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（逐层回溯节点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sng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，搜索失败结束；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表中删去含有不可解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先辈的节点。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60960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5016" y="1752600"/>
            <a:ext cx="83219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标记这些终叶</a:t>
            </a:r>
            <a:r>
              <a:rPr lang="zh-CN" altLang="en-US" sz="2000" dirty="0">
                <a:latin typeface="+mn-ea"/>
                <a:ea typeface="+mn-ea"/>
              </a:rPr>
              <a:t>节点为可解</a:t>
            </a:r>
            <a:r>
              <a:rPr lang="zh-CN" altLang="en-US" sz="2000" dirty="0" smtClean="0">
                <a:latin typeface="+mn-ea"/>
                <a:ea typeface="+mn-ea"/>
              </a:rPr>
              <a:t>节点；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回溯终叶节点的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sng" dirty="0" smtClean="0"/>
              <a:t>也可标记为</a:t>
            </a:r>
            <a:r>
              <a:rPr lang="zh-CN" altLang="en-US" sz="2000" dirty="0">
                <a:solidFill>
                  <a:srgbClr val="FF0000"/>
                </a:solidFill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则找到解而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表中删去含有可解</a:t>
            </a:r>
            <a:r>
              <a:rPr lang="zh-CN" altLang="en-US" sz="2000" dirty="0" smtClean="0"/>
              <a:t>先辈的节点。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解节点；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（逐层回溯节点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sng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，则问题无解而退出。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8236" y="1676400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0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815263" cy="3657600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包括：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推理方向控制、求解、限制、冲突消解等策略。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推理方向控制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策略：确定推理方向</a:t>
            </a:r>
            <a:r>
              <a:rPr lang="en-US" altLang="zh-CN" sz="2400" b="1" dirty="0" smtClean="0"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正向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逆向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混合</a:t>
            </a:r>
            <a:r>
              <a:rPr lang="en-US" altLang="zh-CN" sz="2400" b="1" dirty="0" smtClean="0">
                <a:latin typeface="+mn-ea"/>
              </a:rPr>
              <a:t>)</a:t>
            </a:r>
            <a:endParaRPr lang="zh-CN" altLang="en-US" sz="2400" b="1" dirty="0" smtClean="0">
              <a:latin typeface="+mn-ea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策略：仅求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，还是求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所有解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限制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策略：对推理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深度、宽度、时间、空间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等的限制。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冲突消解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策略：推理过程有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多条知识可用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时，如何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 </a:t>
            </a:r>
            <a:endParaRPr lang="en-US" altLang="zh-CN" sz="2400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择一条最佳知识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用于推理的策略。</a:t>
            </a:r>
          </a:p>
        </p:txBody>
      </p:sp>
      <p:sp>
        <p:nvSpPr>
          <p:cNvPr id="21507" name="Rectangle 7"/>
          <p:cNvSpPr>
            <a:spLocks noChangeArrowheads="1"/>
          </p:cNvSpPr>
          <p:nvPr/>
        </p:nvSpPr>
        <p:spPr bwMode="auto">
          <a:xfrm>
            <a:off x="752475" y="1006475"/>
            <a:ext cx="19907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⑵、推理策略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343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3.4.3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834917"/>
            <a:ext cx="80772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sng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，深度优先搜索过程，总是将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刚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712889"/>
            <a:ext cx="8102958" cy="462363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考察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对其父节点及先辈节点中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得到了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237" y="1708909"/>
            <a:ext cx="7924800" cy="3277820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中删去含有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6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0386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3.4.4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3942" y="1832124"/>
            <a:ext cx="7966658" cy="228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过程得到</a:t>
            </a:r>
            <a:r>
              <a:rPr kumimoji="1" lang="zh-CN" altLang="en-US" sz="2000" u="sng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u="sng" dirty="0" smtClean="0"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算法的</a:t>
            </a:r>
            <a:r>
              <a:rPr kumimoji="1" lang="zh-CN" altLang="en-US" sz="2000" u="sng" dirty="0">
                <a:latin typeface="宋体" panose="02010600030101010101" pitchFamily="2" charset="-122"/>
                <a:ea typeface="宋体" panose="02010600030101010101" pitchFamily="2" charset="-122"/>
              </a:rPr>
              <a:t>每一步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都试图找到一个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最有希望成为最优解树的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是指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代价最小的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那棵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解树。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解树的代价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660267"/>
            <a:ext cx="43112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639270"/>
            <a:ext cx="796236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646315"/>
            <a:ext cx="7816402" cy="1842044"/>
            <a:chOff x="641798" y="2886821"/>
            <a:chExt cx="7816402" cy="1842044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515041"/>
                </p:ext>
              </p:extLst>
            </p:nvPr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37" name="Microsoft 公式 3.0" r:id="rId4" imgW="1663560" imgH="279360" progId="Equation.3">
                    <p:embed/>
                  </p:oleObj>
                </mc:Choice>
                <mc:Fallback>
                  <p:oleObj name="Microsoft 公式 3.0" r:id="rId4" imgW="166356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886821"/>
              <a:ext cx="6749602" cy="61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38832"/>
            <a:ext cx="15680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6148"/>
              </p:ext>
            </p:extLst>
          </p:nvPr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7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781497"/>
            <a:ext cx="1720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236"/>
              </p:ext>
            </p:extLst>
          </p:nvPr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6"/>
          <p:cNvSpPr>
            <a:spLocks noChangeArrowheads="1"/>
          </p:cNvSpPr>
          <p:nvPr/>
        </p:nvSpPr>
        <p:spPr bwMode="auto">
          <a:xfrm>
            <a:off x="727075" y="944563"/>
            <a:ext cx="15589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2"/>
                </a:solidFill>
                <a:latin typeface="Verdana" panose="020B0604030504040204" pitchFamily="34" charset="0"/>
              </a:rPr>
              <a:t>内容提要</a:t>
            </a:r>
          </a:p>
        </p:txBody>
      </p:sp>
      <p:sp>
        <p:nvSpPr>
          <p:cNvPr id="26627" name="Text Box 48"/>
          <p:cNvSpPr txBox="1">
            <a:spLocks noChangeArrowheads="1"/>
          </p:cNvSpPr>
          <p:nvPr/>
        </p:nvSpPr>
        <p:spPr bwMode="auto">
          <a:xfrm>
            <a:off x="4540250" y="1905000"/>
            <a:ext cx="32178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1</a:t>
            </a:r>
            <a:r>
              <a:rPr lang="zh-CN" altLang="en-US" sz="2800" dirty="0" smtClean="0">
                <a:latin typeface="+mn-ea"/>
                <a:ea typeface="+mn-ea"/>
              </a:rPr>
              <a:t>、推理的基本概念</a:t>
            </a:r>
          </a:p>
        </p:txBody>
      </p:sp>
      <p:sp>
        <p:nvSpPr>
          <p:cNvPr id="26628" name="Text Box 49"/>
          <p:cNvSpPr txBox="1">
            <a:spLocks noChangeArrowheads="1"/>
          </p:cNvSpPr>
          <p:nvPr/>
        </p:nvSpPr>
        <p:spPr bwMode="auto">
          <a:xfrm>
            <a:off x="4540250" y="2743200"/>
            <a:ext cx="20526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800" smtClean="0">
                <a:solidFill>
                  <a:srgbClr val="FF0000"/>
                </a:solidFill>
                <a:latin typeface="+mn-ea"/>
                <a:ea typeface="+mn-ea"/>
              </a:rPr>
              <a:t>、搜索策略</a:t>
            </a:r>
          </a:p>
        </p:txBody>
      </p:sp>
      <p:sp>
        <p:nvSpPr>
          <p:cNvPr id="26629" name="Text Box 50"/>
          <p:cNvSpPr txBox="1">
            <a:spLocks noChangeArrowheads="1"/>
          </p:cNvSpPr>
          <p:nvPr/>
        </p:nvSpPr>
        <p:spPr bwMode="auto">
          <a:xfrm>
            <a:off x="4540250" y="3535362"/>
            <a:ext cx="28305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smtClean="0">
                <a:latin typeface="+mn-ea"/>
                <a:ea typeface="+mn-ea"/>
              </a:rPr>
              <a:t>3</a:t>
            </a:r>
            <a:r>
              <a:rPr lang="zh-CN" altLang="en-US" sz="2800" smtClean="0">
                <a:latin typeface="+mn-ea"/>
                <a:ea typeface="+mn-ea"/>
              </a:rPr>
              <a:t>、自然演绎推理</a:t>
            </a:r>
          </a:p>
        </p:txBody>
      </p:sp>
      <p:sp>
        <p:nvSpPr>
          <p:cNvPr id="26630" name="Text Box 51"/>
          <p:cNvSpPr txBox="1">
            <a:spLocks noChangeArrowheads="1"/>
          </p:cNvSpPr>
          <p:nvPr/>
        </p:nvSpPr>
        <p:spPr bwMode="auto">
          <a:xfrm>
            <a:off x="4540250" y="4373562"/>
            <a:ext cx="28305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smtClean="0">
                <a:latin typeface="+mn-ea"/>
                <a:ea typeface="+mn-ea"/>
              </a:rPr>
              <a:t>4</a:t>
            </a:r>
            <a:r>
              <a:rPr lang="zh-CN" altLang="en-US" sz="2800" smtClean="0">
                <a:latin typeface="+mn-ea"/>
                <a:ea typeface="+mn-ea"/>
              </a:rPr>
              <a:t>、归结演绎推理</a:t>
            </a:r>
          </a:p>
        </p:txBody>
      </p:sp>
      <p:sp>
        <p:nvSpPr>
          <p:cNvPr id="26631" name="Text Box 52"/>
          <p:cNvSpPr txBox="1">
            <a:spLocks noChangeArrowheads="1"/>
          </p:cNvSpPr>
          <p:nvPr/>
        </p:nvSpPr>
        <p:spPr bwMode="auto">
          <a:xfrm>
            <a:off x="4540250" y="5105400"/>
            <a:ext cx="3917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 smtClean="0">
                <a:latin typeface="+mn-ea"/>
                <a:ea typeface="+mn-ea"/>
              </a:rPr>
              <a:t>5</a:t>
            </a:r>
            <a:r>
              <a:rPr lang="zh-CN" altLang="en-US" sz="2800" dirty="0" smtClean="0">
                <a:latin typeface="+mn-ea"/>
                <a:ea typeface="+mn-ea"/>
              </a:rPr>
              <a:t>、基于规则的演绎推理</a:t>
            </a:r>
          </a:p>
        </p:txBody>
      </p:sp>
      <p:pic>
        <p:nvPicPr>
          <p:cNvPr id="26632" name="Picture 5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711092" cy="415498"/>
          </a:xfrm>
          <a:prstGeom prst="rect">
            <a:avLst/>
          </a:prstGeom>
        </p:spPr>
        <p:txBody>
          <a:bodyPr wrap="none" l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有如图“与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右边的解树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的数字是该边的代价。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代价。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8120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11274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07080"/>
            <a:ext cx="1295677" cy="1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28800"/>
            <a:ext cx="4454228" cy="1384995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)=2+4+6+2=14</a:t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)=2+6+2=10</a:t>
            </a:r>
            <a:endParaRPr lang="zh-CN" altLang="en-US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429000"/>
            <a:ext cx="4454228" cy="132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)=1+5+3+2=11</a:t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)=1+5+2=8</a:t>
            </a:r>
            <a:endParaRPr lang="zh-CN" altLang="en-US" sz="2000" b="1" kern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48237" y="1828800"/>
            <a:ext cx="7886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或树的启发式搜索过程就是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希望树是不断变化的</a:t>
            </a:r>
            <a:r>
              <a:rPr lang="zh-CN" altLang="en-US" sz="2000" dirty="0">
                <a:latin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4" y="1694187"/>
            <a:ext cx="816520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表，并记该节点为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有三种不同情况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不可解标记</a:t>
            </a:r>
            <a:r>
              <a:rPr lang="zh-CN" altLang="en-US" dirty="0" smtClean="0"/>
              <a:t>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647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752600"/>
            <a:ext cx="8229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（与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或交替结构）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所示。其中，端节点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数字，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sng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716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98460" y="3810000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(B)=3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(C)=</a:t>
            </a:r>
            <a:r>
              <a:rPr lang="en-US" altLang="zh-CN" sz="2000" b="1" dirty="0" smtClean="0">
                <a:ea typeface="宋体" panose="02010600030101010101" pitchFamily="2" charset="-122"/>
              </a:rPr>
              <a:t>3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000" b="1" i="1" dirty="0" smtClean="0"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(E</a:t>
            </a:r>
            <a:r>
              <a:rPr lang="en-US" altLang="zh-CN" sz="2000" b="1" dirty="0">
                <a:ea typeface="宋体" panose="02010600030101010101" pitchFamily="2" charset="-122"/>
              </a:rPr>
              <a:t>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(F)=2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anose="02010600030101010101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和代价</a:t>
            </a:r>
            <a:r>
              <a:rPr lang="zh-CN" altLang="en-US" sz="2000" b="1" dirty="0">
                <a:ea typeface="宋体" panose="02010600030101010101" pitchFamily="2" charset="-122"/>
              </a:rPr>
              <a:t>计算得到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28066700"/>
              </p:ext>
            </p:extLst>
          </p:nvPr>
        </p:nvGraphicFramePr>
        <p:xfrm>
          <a:off x="4457163" y="49851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71" name="Equation" r:id="rId4" imgW="1295400" imgH="292100" progId="Equation.DSMT4">
                  <p:embed/>
                </p:oleObj>
              </mc:Choice>
              <mc:Fallback>
                <p:oleObj name="Equation" r:id="rId4" imgW="12954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9851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495800" y="480156"/>
            <a:ext cx="1524000" cy="276999"/>
            <a:chOff x="3911958" y="661007"/>
            <a:chExt cx="1524000" cy="276999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66100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00600" y="144013"/>
            <a:ext cx="1524000" cy="276999"/>
            <a:chOff x="3911958" y="661007"/>
            <a:chExt cx="1524000" cy="276999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11958" y="66100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50298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997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752600"/>
            <a:ext cx="4728693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对当前希望树的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所示。节点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当前的希望树应改为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730117"/>
            <a:ext cx="7924800" cy="337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甲方选择走一步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乙方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应对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甲方再根据乙方的每一种可能的应对方法，看是否有好的对应方法；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  <a:ea typeface="+mn-ea"/>
              </a:rPr>
              <a:t>此</a:t>
            </a:r>
            <a:r>
              <a:rPr lang="zh-CN" altLang="en-US" sz="2000" dirty="0" smtClean="0">
                <a:latin typeface="+mn-ea"/>
                <a:ea typeface="+mn-ea"/>
              </a:rPr>
              <a:t>过程继续，直到若干步以后，找到一个满意的走法为止。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搜索方法，即是对这个思维过程的模拟。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7163" y="1662447"/>
            <a:ext cx="7924800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博弈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是</a:t>
            </a:r>
            <a:r>
              <a:rPr lang="zh-CN" altLang="en-US" sz="2000" dirty="0"/>
              <a:t>一类</a:t>
            </a:r>
            <a:r>
              <a:rPr lang="zh-CN" altLang="en-US" sz="2000" u="sng" dirty="0"/>
              <a:t>具有智能行为的竞争</a:t>
            </a:r>
            <a:r>
              <a:rPr lang="zh-CN" altLang="en-US" sz="2000" u="sng" dirty="0" smtClean="0"/>
              <a:t>活动</a:t>
            </a:r>
            <a:r>
              <a:rPr lang="zh-CN" altLang="en-US" sz="2000" dirty="0" smtClean="0"/>
              <a:t>。（如</a:t>
            </a:r>
            <a:r>
              <a:rPr lang="zh-CN" altLang="en-US" sz="2000" dirty="0"/>
              <a:t>下棋</a:t>
            </a:r>
            <a:r>
              <a:rPr lang="zh-CN" altLang="en-US" sz="2000" dirty="0" smtClean="0"/>
              <a:t>、沙盘推演</a:t>
            </a:r>
            <a:r>
              <a:rPr lang="en-US" altLang="zh-CN" sz="2000" dirty="0" smtClean="0"/>
              <a:t>……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</a:t>
            </a:r>
            <a:r>
              <a:rPr lang="zh-CN" altLang="en-US" sz="2000" u="sng" dirty="0" smtClean="0"/>
              <a:t>对方</a:t>
            </a:r>
            <a:r>
              <a:rPr lang="zh-CN" altLang="en-US" sz="2000" u="sng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sng" dirty="0"/>
              <a:t>对方</a:t>
            </a:r>
            <a:r>
              <a:rPr lang="zh-CN" altLang="en-US" sz="2000" u="sng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的博弈。（如掷硬币等）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：决定</a:t>
            </a:r>
            <a:r>
              <a:rPr lang="zh-CN" altLang="en-US" sz="2000" u="sng" dirty="0" smtClean="0">
                <a:latin typeface="+mn-ea"/>
                <a:ea typeface="+mn-ea"/>
              </a:rPr>
              <a:t>自己</a:t>
            </a:r>
            <a:r>
              <a:rPr lang="zh-CN" altLang="en-US" sz="2000" dirty="0" smtClean="0">
                <a:latin typeface="+mn-ea"/>
                <a:ea typeface="+mn-ea"/>
              </a:rPr>
              <a:t>走步时，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只需考虑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：考察</a:t>
            </a:r>
            <a:r>
              <a:rPr lang="zh-CN" altLang="en-US" sz="2000" u="sng" dirty="0" smtClean="0">
                <a:latin typeface="+mn-ea"/>
                <a:ea typeface="+mn-ea"/>
              </a:rPr>
              <a:t>对方</a:t>
            </a:r>
            <a:r>
              <a:rPr lang="zh-CN" altLang="en-US" sz="2000" dirty="0" smtClean="0">
                <a:latin typeface="+mn-ea"/>
                <a:ea typeface="+mn-ea"/>
              </a:rPr>
              <a:t>走步时，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应考察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◇ 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或”交替层次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2400"/>
            <a:ext cx="2514600" cy="2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2701925" cy="530225"/>
          </a:xfrm>
        </p:spPr>
        <p:txBody>
          <a:bodyPr lIns="0" tIns="0" rIns="0" bIns="0"/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n-ea"/>
                <a:ea typeface="+mn-ea"/>
              </a:rPr>
              <a:t>二、搜索策略</a:t>
            </a:r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726002" y="1752600"/>
            <a:ext cx="422699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搜索的基本概念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状态空间搜索策略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与</a:t>
            </a:r>
            <a:r>
              <a:rPr kumimoji="1" lang="en-US" altLang="zh-CN" dirty="0" smtClean="0">
                <a:latin typeface="+mn-ea"/>
                <a:ea typeface="+mn-ea"/>
              </a:rPr>
              <a:t>/</a:t>
            </a:r>
            <a:r>
              <a:rPr kumimoji="1" lang="zh-CN" altLang="en-US" dirty="0" smtClean="0">
                <a:latin typeface="+mn-ea"/>
                <a:ea typeface="+mn-ea"/>
              </a:rPr>
              <a:t>或树搜索策略</a:t>
            </a:r>
          </a:p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dirty="0" smtClean="0">
                <a:latin typeface="+mn-ea"/>
                <a:ea typeface="+mn-ea"/>
              </a:rPr>
              <a:t>搜索的完备性与效率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8237" y="1785878"/>
            <a:ext cx="79248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将“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图表示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一棵与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树→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博弈树。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endParaRPr lang="en-US" altLang="zh-CN" sz="8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</a:p>
        </p:txBody>
      </p:sp>
    </p:spTree>
    <p:extLst>
      <p:ext uri="{BB962C8B-B14F-4D97-AF65-F5344CB8AC3E}">
        <p14:creationId xmlns:p14="http://schemas.microsoft.com/office/powerpoint/2010/main" val="36723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8236" y="1694187"/>
            <a:ext cx="803856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整个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始终站在某一方的立场上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能使自己一方获胜的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286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1752600"/>
            <a:ext cx="803856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753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5465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5052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此问题的状态空间共有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，仍是一个较大数字，因而盲目搜索效率较低，须考虑启发式搜索，这里主要就是采用“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u="sng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>
                  <a:grpSpLocks/>
                </p:cNvGrpSpPr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>
                  <a:grpSpLocks/>
                </p:cNvGrpSpPr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定义，即可计算出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的估价函数值。</a:t>
                </a:r>
                <a:endParaRPr lang="en-US" altLang="zh-CN" sz="2000" dirty="0" smtClean="0">
                  <a:latin typeface="宋体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2222" b="-2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2356579" y="3352800"/>
            <a:ext cx="4577621" cy="755588"/>
            <a:chOff x="2438400" y="4876800"/>
            <a:chExt cx="4577621" cy="755588"/>
          </a:xfrm>
        </p:grpSpPr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1034119" y="1981200"/>
            <a:ext cx="5426619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状态、节点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</a:p>
        </p:txBody>
      </p:sp>
    </p:spTree>
    <p:extLst>
      <p:ext uri="{BB962C8B-B14F-4D97-AF65-F5344CB8AC3E}">
        <p14:creationId xmlns:p14="http://schemas.microsoft.com/office/powerpoint/2010/main" val="715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52530" y="1752600"/>
            <a:ext cx="8001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四个步骤：</a:t>
            </a:r>
            <a:endParaRPr lang="en-US" altLang="zh-CN" sz="24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以当前状态为根节点，生成一棵博弈树；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对博弈树的每一个叶节点，利用估值函数给出估计值；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从叶节点开始，一层层回溯。过程中，利用最大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最小判定方法，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给出每一个节点的判定值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⑷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方总是选择下一层中判定值最大的节点，作为其下一状态。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>
              <a:grpSpLocks/>
            </p:cNvGrpSpPr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>
              <a:grpSpLocks/>
            </p:cNvGrpSpPr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216"/>
            <p:cNvGrpSpPr>
              <a:grpSpLocks/>
            </p:cNvGrpSpPr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>
              <a:grpSpLocks/>
            </p:cNvGrpSpPr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>
              <a:grpSpLocks/>
            </p:cNvGrpSpPr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>
              <a:grpSpLocks/>
            </p:cNvGrpSpPr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>
              <a:grpSpLocks/>
            </p:cNvGrpSpPr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>
              <a:grpSpLocks/>
            </p:cNvGrpSpPr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>
              <a:grpSpLocks/>
            </p:cNvGrpSpPr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>
              <a:grpSpLocks/>
            </p:cNvGrpSpPr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>
              <a:grpSpLocks/>
            </p:cNvGrpSpPr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>
              <a:grpSpLocks/>
            </p:cNvGrpSpPr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>
              <a:grpSpLocks/>
            </p:cNvGrpSpPr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>
              <a:grpSpLocks/>
            </p:cNvGrpSpPr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>
              <a:grpSpLocks/>
            </p:cNvGrpSpPr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>
              <a:grpSpLocks/>
            </p:cNvGrpSpPr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>
              <a:grpSpLocks/>
            </p:cNvGrpSpPr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>
              <a:grpSpLocks/>
            </p:cNvGrpSpPr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>
              <a:grpSpLocks/>
            </p:cNvGrpSpPr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>
              <a:grpSpLocks/>
            </p:cNvGrpSpPr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>
              <a:grpSpLocks/>
            </p:cNvGrpSpPr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>
              <a:grpSpLocks/>
            </p:cNvGrpSpPr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>
              <a:grpSpLocks/>
            </p:cNvGrpSpPr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>
              <a:grpSpLocks/>
            </p:cNvGrpSpPr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>
              <a:grpSpLocks/>
            </p:cNvGrpSpPr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>
              <a:grpSpLocks/>
            </p:cNvGrpSpPr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>
              <a:grpSpLocks/>
            </p:cNvGrpSpPr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522538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 </a:t>
              </a: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6-5=1 5-5=0 6-5=1 5-5=0 4-5=-1                              5-4=1      6-4=2</a:t>
              </a: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5-6=-1 5-5=0 5-6=-1 6-6=0 4-6=-2</a:t>
              </a:r>
            </a:p>
          </p:txBody>
        </p:sp>
        <p:grpSp>
          <p:nvGrpSpPr>
            <p:cNvPr id="56" name="Group 351"/>
            <p:cNvGrpSpPr>
              <a:grpSpLocks/>
            </p:cNvGrpSpPr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/>
              </p:cNvSpPr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>
              <a:grpSpLocks/>
            </p:cNvGrpSpPr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>
                <a:spLocks/>
              </p:cNvSpPr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>
              <a:grpSpLocks/>
            </p:cNvGrpSpPr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>
                <a:spLocks/>
              </p:cNvSpPr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486025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 </a:t>
              </a: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78075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</a:p>
          </p:txBody>
        </p:sp>
        <p:grpSp>
          <p:nvGrpSpPr>
            <p:cNvPr id="62" name="Group 372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>
              <a:grpSpLocks/>
            </p:cNvGrpSpPr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" name="Group 384"/>
            <p:cNvGrpSpPr>
              <a:grpSpLocks/>
            </p:cNvGrpSpPr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>
              <a:grpSpLocks/>
            </p:cNvGrpSpPr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" name="Group 393"/>
            <p:cNvGrpSpPr>
              <a:grpSpLocks/>
            </p:cNvGrpSpPr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" name="Group 397"/>
            <p:cNvGrpSpPr>
              <a:grpSpLocks/>
            </p:cNvGrpSpPr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>
            <a:spLocks/>
          </p:cNvSpPr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sp>
        <p:nvSpPr>
          <p:cNvPr id="202" name="AutoShape 404"/>
          <p:cNvSpPr>
            <a:spLocks/>
          </p:cNvSpPr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grpSp>
        <p:nvGrpSpPr>
          <p:cNvPr id="262" name="组合 261"/>
          <p:cNvGrpSpPr/>
          <p:nvPr/>
        </p:nvGrpSpPr>
        <p:grpSpPr>
          <a:xfrm>
            <a:off x="167425" y="2724745"/>
            <a:ext cx="8760791" cy="2846408"/>
            <a:chOff x="167425" y="2724745"/>
            <a:chExt cx="8760791" cy="2846408"/>
          </a:xfrm>
        </p:grpSpPr>
        <p:cxnSp>
          <p:nvCxnSpPr>
            <p:cNvPr id="263" name="直接连接符 262"/>
            <p:cNvCxnSpPr/>
            <p:nvPr/>
          </p:nvCxnSpPr>
          <p:spPr bwMode="auto">
            <a:xfrm>
              <a:off x="520700" y="2724745"/>
              <a:ext cx="840751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任意多边形 263"/>
            <p:cNvSpPr/>
            <p:nvPr/>
          </p:nvSpPr>
          <p:spPr bwMode="auto">
            <a:xfrm>
              <a:off x="167425" y="3902299"/>
              <a:ext cx="8718998" cy="1668854"/>
            </a:xfrm>
            <a:custGeom>
              <a:avLst/>
              <a:gdLst>
                <a:gd name="connsiteX0" fmla="*/ 0 w 8718998"/>
                <a:gd name="connsiteY0" fmla="*/ 0 h 1668854"/>
                <a:gd name="connsiteX1" fmla="*/ 3464417 w 8718998"/>
                <a:gd name="connsiteY1" fmla="*/ 90152 h 1668854"/>
                <a:gd name="connsiteX2" fmla="*/ 3940936 w 8718998"/>
                <a:gd name="connsiteY2" fmla="*/ 360608 h 1668854"/>
                <a:gd name="connsiteX3" fmla="*/ 3039414 w 8718998"/>
                <a:gd name="connsiteY3" fmla="*/ 1416676 h 1668854"/>
                <a:gd name="connsiteX4" fmla="*/ 3412902 w 8718998"/>
                <a:gd name="connsiteY4" fmla="*/ 1635616 h 1668854"/>
                <a:gd name="connsiteX5" fmla="*/ 7366716 w 8718998"/>
                <a:gd name="connsiteY5" fmla="*/ 1635616 h 1668854"/>
                <a:gd name="connsiteX6" fmla="*/ 7109138 w 8718998"/>
                <a:gd name="connsiteY6" fmla="*/ 1326524 h 1668854"/>
                <a:gd name="connsiteX7" fmla="*/ 6284890 w 8718998"/>
                <a:gd name="connsiteY7" fmla="*/ 309093 h 1668854"/>
                <a:gd name="connsiteX8" fmla="*/ 6954592 w 8718998"/>
                <a:gd name="connsiteY8" fmla="*/ 90152 h 1668854"/>
                <a:gd name="connsiteX9" fmla="*/ 8718998 w 8718998"/>
                <a:gd name="connsiteY9" fmla="*/ 51515 h 166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8998" h="1668854">
                  <a:moveTo>
                    <a:pt x="0" y="0"/>
                  </a:moveTo>
                  <a:cubicBezTo>
                    <a:pt x="1403797" y="15025"/>
                    <a:pt x="2807594" y="30051"/>
                    <a:pt x="3464417" y="90152"/>
                  </a:cubicBezTo>
                  <a:cubicBezTo>
                    <a:pt x="4121240" y="150253"/>
                    <a:pt x="4011770" y="139521"/>
                    <a:pt x="3940936" y="360608"/>
                  </a:cubicBezTo>
                  <a:cubicBezTo>
                    <a:pt x="3870102" y="581695"/>
                    <a:pt x="3127420" y="1204175"/>
                    <a:pt x="3039414" y="1416676"/>
                  </a:cubicBezTo>
                  <a:cubicBezTo>
                    <a:pt x="2951408" y="1629177"/>
                    <a:pt x="2691685" y="1599126"/>
                    <a:pt x="3412902" y="1635616"/>
                  </a:cubicBezTo>
                  <a:cubicBezTo>
                    <a:pt x="4134119" y="1672106"/>
                    <a:pt x="6750677" y="1687131"/>
                    <a:pt x="7366716" y="1635616"/>
                  </a:cubicBezTo>
                  <a:cubicBezTo>
                    <a:pt x="7982755" y="1584101"/>
                    <a:pt x="7109138" y="1326524"/>
                    <a:pt x="7109138" y="1326524"/>
                  </a:cubicBezTo>
                  <a:cubicBezTo>
                    <a:pt x="6928834" y="1105437"/>
                    <a:pt x="6310648" y="515155"/>
                    <a:pt x="6284890" y="309093"/>
                  </a:cubicBezTo>
                  <a:cubicBezTo>
                    <a:pt x="6259132" y="103031"/>
                    <a:pt x="6548907" y="133082"/>
                    <a:pt x="6954592" y="90152"/>
                  </a:cubicBezTo>
                  <a:cubicBezTo>
                    <a:pt x="7360277" y="47222"/>
                    <a:pt x="8718998" y="51515"/>
                    <a:pt x="8718998" y="51515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</a:p>
        </p:txBody>
      </p:sp>
    </p:spTree>
    <p:extLst>
      <p:ext uri="{BB962C8B-B14F-4D97-AF65-F5344CB8AC3E}">
        <p14:creationId xmlns:p14="http://schemas.microsoft.com/office/powerpoint/2010/main" val="1921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>
              <a:spLocks/>
            </p:cNvSpPr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立场，下一步扩展：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2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79432"/>
            <a:ext cx="8001000" cy="4001095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 smtClean="0">
                <a:latin typeface="+mn-ea"/>
              </a:rPr>
              <a:t>⑴、搜索</a:t>
            </a:r>
            <a:endParaRPr kumimoji="1" lang="en-US" altLang="zh-CN" sz="2400" b="1" dirty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密切相关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000" b="1" dirty="0" smtClean="0">
                <a:latin typeface="+mn-ea"/>
              </a:rPr>
              <a:t>搜索策略的优劣，直接影响智能系统的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性能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推理效率</a:t>
            </a:r>
            <a:r>
              <a:rPr kumimoji="1" lang="zh-CN" altLang="en-US" sz="2000" b="1" dirty="0" smtClean="0">
                <a:latin typeface="+mn-ea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搜索的定义：</a:t>
            </a:r>
            <a:r>
              <a:rPr kumimoji="1" lang="zh-CN" altLang="en-US" sz="2000" b="1" dirty="0" smtClean="0">
                <a:latin typeface="+mn-ea"/>
              </a:rPr>
              <a:t>根据经验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latin typeface="+mn-ea"/>
              </a:rPr>
              <a:t>已有知识，按照问题的实际情况，不断寻找可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    </a:t>
            </a:r>
            <a:r>
              <a:rPr kumimoji="1" lang="zh-CN" altLang="en-US" sz="2000" b="1" dirty="0" smtClean="0">
                <a:latin typeface="+mn-ea"/>
              </a:rPr>
              <a:t>利用知识，构造一条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代价最小的推理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路径</a:t>
            </a:r>
            <a:r>
              <a:rPr kumimoji="1" lang="zh-CN" altLang="en-US" sz="2000" b="1" dirty="0" smtClean="0">
                <a:latin typeface="+mn-ea"/>
              </a:rPr>
              <a:t>，使问题得到解</a:t>
            </a:r>
            <a:endParaRPr kumimoji="1" lang="en-US" altLang="zh-CN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+mn-ea"/>
              </a:rPr>
              <a:t> </a:t>
            </a:r>
            <a:r>
              <a:rPr kumimoji="1" lang="en-US" altLang="zh-CN" sz="2000" b="1" dirty="0" smtClean="0">
                <a:latin typeface="+mn-ea"/>
              </a:rPr>
              <a:t>           </a:t>
            </a:r>
            <a:r>
              <a:rPr kumimoji="1" lang="zh-CN" altLang="en-US" sz="2000" b="1" dirty="0" smtClean="0">
                <a:latin typeface="+mn-ea"/>
              </a:rPr>
              <a:t>决的过程。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搜索的适用情况：</a:t>
            </a:r>
            <a:r>
              <a:rPr kumimoji="1" lang="zh-CN" altLang="en-US" sz="2000" b="1" dirty="0" smtClean="0">
                <a:latin typeface="+mn-ea"/>
              </a:rPr>
              <a:t>不良结构或非结构化问题；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   难以获得求解所需的全部信息；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+mn-ea"/>
              </a:rPr>
              <a:t>                没有现成的算法可供求解使用。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838200"/>
            <a:ext cx="3235325" cy="430213"/>
          </a:xfr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 smtClean="0">
                <a:latin typeface="+mn-ea"/>
                <a:ea typeface="+mn-ea"/>
              </a:rPr>
              <a:t>1</a:t>
            </a:r>
            <a:r>
              <a:rPr lang="zh-CN" altLang="en-US" sz="2800" b="1" dirty="0" smtClean="0">
                <a:latin typeface="+mn-ea"/>
                <a:ea typeface="+mn-ea"/>
              </a:rPr>
              <a:t>、搜索的基本概念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2921" y="1801966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上述“</a:t>
            </a:r>
            <a:r>
              <a:rPr kumimoji="1" lang="zh-CN" altLang="en-US" sz="2000" b="1" u="sng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，因而搜索效率低，也限制了极大极小方法的使用。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:</a:t>
            </a: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鉴于博弈树具有“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边生成节点边对节点估值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出的倒推值范围，及时停止扩展那些已无必要再扩展的子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；（或节点）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；（与节点）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791200" y="1201698"/>
            <a:ext cx="26670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</a:t>
            </a:r>
          </a:p>
        </p:txBody>
      </p:sp>
    </p:spTree>
    <p:extLst>
      <p:ext uri="{BB962C8B-B14F-4D97-AF65-F5344CB8AC3E}">
        <p14:creationId xmlns:p14="http://schemas.microsoft.com/office/powerpoint/2010/main" val="6377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3007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5694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>
              <a:spLocks/>
            </p:cNvSpPr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>
                <a:spLocks/>
              </p:cNvSpPr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8074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5923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6441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3026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3120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2410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39570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3480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452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345" r="-8046" b="-32258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latin typeface="楷体_GB2312" pitchFamily="49" charset="-122"/>
                <a:ea typeface="楷体_GB2312" pitchFamily="49" charset="-122"/>
              </a:rPr>
              <a:t>第一个被访问的叶子节点</a:t>
            </a: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访问完节点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endParaRPr lang="en-US" altLang="zh-CN" sz="1600" b="1" dirty="0" smtClean="0"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访问节点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访问完节点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s 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不必继续分裂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>
              <a:spLocks/>
            </p:cNvSpPr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>
              <a:spLocks/>
            </p:cNvSpPr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>
              <a:spLocks/>
            </p:cNvSpPr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>
              <a:spLocks/>
            </p:cNvSpPr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anose="02010600030101010101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直接连接符 85"/>
          <p:cNvCxnSpPr/>
          <p:nvPr/>
        </p:nvCxnSpPr>
        <p:spPr bwMode="auto">
          <a:xfrm>
            <a:off x="2819400" y="5243513"/>
            <a:ext cx="457200" cy="0"/>
          </a:xfrm>
          <a:prstGeom prst="line">
            <a:avLst/>
          </a:prstGeom>
          <a:ln w="22225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2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anose="02010600030101010101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anose="02010600030101010101" pitchFamily="2" charset="-122"/>
              </a:rPr>
              <a:t>③</a:t>
            </a:r>
            <a:r>
              <a:rPr lang="en-US" altLang="zh-CN" sz="1800" dirty="0" smtClean="0">
                <a:latin typeface="宋体" panose="02010600030101010101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49530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3.4.7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搜索的完备性和效率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0042" y="1713963"/>
            <a:ext cx="7950558" cy="439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完备性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可解的问题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，如果运用该搜索过程一定能求得该类问题的解，称该搜索过程是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完备的搜索过程称为“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”；不完备的搜索过程不是算法，称为“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宽度优先搜索、代价树的宽度优先搜索、改进后的有界深度优先搜索以及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算法都是完备的搜索过程（即算法），其它搜索过程都是不完备的。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72921" y="1752600"/>
            <a:ext cx="792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搜索效率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一个搜索过程的搜索效率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不仅取决于</a:t>
            </a:r>
            <a:r>
              <a:rPr lang="zh-CN" altLang="en-US" sz="2000" b="1" dirty="0" smtClean="0">
                <a:latin typeface="+mn-ea"/>
              </a:rPr>
              <a:t>过程自身的启发能力，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而且还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150000"/>
              </a:lnSpc>
              <a:spcAft>
                <a:spcPct val="2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b="1" dirty="0" smtClean="0">
                <a:latin typeface="+mn-ea"/>
              </a:rPr>
              <a:t>被求解问题的有关属性等多种因素有关。</a:t>
            </a:r>
            <a:r>
              <a:rPr lang="zh-CN" altLang="en-US" sz="1800" b="1" dirty="0" smtClean="0">
                <a:latin typeface="+mn-ea"/>
              </a:rPr>
              <a:t>（如何进行知识的有效表达）</a:t>
            </a:r>
            <a:endParaRPr lang="en-US" altLang="zh-CN" sz="1800" b="1" dirty="0" smtClean="0">
              <a:latin typeface="+mn-ea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+mn-ea"/>
              </a:rPr>
              <a:t>对</a:t>
            </a:r>
            <a:r>
              <a:rPr lang="zh-CN" altLang="en-US" sz="2000" b="1" dirty="0" smtClean="0">
                <a:latin typeface="+mn-ea"/>
              </a:rPr>
              <a:t>求解同一问题不同搜索方法效率的比较，两个常用衡量指标：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外显率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有效分枝因数</a:t>
            </a:r>
          </a:p>
        </p:txBody>
      </p:sp>
    </p:spTree>
    <p:extLst>
      <p:ext uri="{BB962C8B-B14F-4D97-AF65-F5344CB8AC3E}">
        <p14:creationId xmlns:p14="http://schemas.microsoft.com/office/powerpoint/2010/main" val="13572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534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外显率定义： </a:t>
            </a:r>
            <a:r>
              <a:rPr lang="en-US" altLang="zh-CN" sz="2400" b="1" dirty="0" smtClean="0">
                <a:latin typeface="+mn-ea"/>
              </a:rPr>
              <a:t>P=L/T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整个搜索过程中</a:t>
            </a:r>
            <a:r>
              <a:rPr lang="zh-CN" altLang="en-US" sz="2000" b="1" dirty="0" smtClean="0">
                <a:latin typeface="+mn-ea"/>
              </a:rPr>
              <a:t>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生成的节点总数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外显率</a:t>
            </a:r>
            <a:r>
              <a:rPr lang="zh-CN" altLang="en-US" sz="2000" b="1" dirty="0" smtClean="0">
                <a:latin typeface="+mn-ea"/>
              </a:rPr>
              <a:t>反映了搜索过程中，</a:t>
            </a:r>
            <a:r>
              <a:rPr lang="zh-CN" altLang="en-US" sz="2000" b="1" u="sng" dirty="0" smtClean="0">
                <a:latin typeface="+mn-ea"/>
              </a:rPr>
              <a:t>从初始节点向目标节点接近时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搜索区域的宽度</a:t>
            </a:r>
            <a:r>
              <a:rPr lang="zh-CN" altLang="en-US" sz="2000" b="1" dirty="0" smtClean="0">
                <a:latin typeface="+mn-ea"/>
              </a:rPr>
              <a:t>。当</a:t>
            </a:r>
            <a:r>
              <a:rPr lang="en-US" altLang="zh-CN" sz="2000" b="1" dirty="0" smtClean="0">
                <a:latin typeface="+mn-ea"/>
              </a:rPr>
              <a:t>T=L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P=1</a:t>
            </a:r>
            <a:r>
              <a:rPr lang="zh-CN" altLang="en-US" sz="2000" b="1" dirty="0" smtClean="0">
                <a:latin typeface="+mn-ea"/>
              </a:rPr>
              <a:t>，表示搜索过程中</a:t>
            </a:r>
            <a:r>
              <a:rPr lang="zh-CN" altLang="en-US" sz="2000" b="1" u="sng" dirty="0" smtClean="0">
                <a:latin typeface="+mn-ea"/>
              </a:rPr>
              <a:t>每次只生成一个节点，该节点恰好是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+mn-ea"/>
              </a:rPr>
              <a:t>解路径上</a:t>
            </a:r>
            <a:r>
              <a:rPr lang="zh-CN" altLang="en-US" sz="2000" b="1" u="sng" dirty="0" smtClean="0">
                <a:latin typeface="+mn-ea"/>
              </a:rPr>
              <a:t>的节点</a:t>
            </a:r>
            <a:r>
              <a:rPr lang="zh-CN" altLang="en-US" sz="2000" b="1" dirty="0" smtClean="0">
                <a:latin typeface="+mn-ea"/>
              </a:rPr>
              <a:t>，搜索效率最高。</a:t>
            </a:r>
            <a:r>
              <a:rPr lang="en-US" altLang="zh-CN" sz="2000" b="1" dirty="0" smtClean="0">
                <a:latin typeface="+mn-ea"/>
              </a:rPr>
              <a:t>P</a:t>
            </a:r>
            <a:r>
              <a:rPr lang="zh-CN" altLang="en-US" sz="2000" b="1" dirty="0" smtClean="0">
                <a:latin typeface="+mn-ea"/>
              </a:rPr>
              <a:t>越小表示搜索时产生的无用节点愈多，搜索效率愈低。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11430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外显率</a:t>
            </a:r>
          </a:p>
        </p:txBody>
      </p:sp>
    </p:spTree>
    <p:extLst>
      <p:ext uri="{BB962C8B-B14F-4D97-AF65-F5344CB8AC3E}">
        <p14:creationId xmlns:p14="http://schemas.microsoft.com/office/powerpoint/2010/main" val="27998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792310"/>
            <a:ext cx="7967662" cy="399889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① 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是否使用启发信息</a:t>
            </a:r>
            <a:endParaRPr kumimoji="1" lang="zh-CN" altLang="en-US" sz="2400" b="1" dirty="0" smtClean="0">
              <a:solidFill>
                <a:srgbClr val="0066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预定的控制策略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完成搜索，搜索过程中获得的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中间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不改变控制策略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与问题有关的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启发性信息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，指导搜索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           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朝着最有希望的方向进行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加速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问题的求解过程，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   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并找到最优解。</a:t>
            </a:r>
            <a:endParaRPr kumimoji="1" lang="zh-CN" altLang="en-US" sz="2000" b="1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② 按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问题的表示方式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状态空间搜索：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3E1D8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与或树搜索：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问题归约法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求解问题进行的搜索</a:t>
            </a:r>
            <a:endParaRPr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674688" y="914400"/>
            <a:ext cx="22971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n-ea"/>
                <a:ea typeface="+mn-ea"/>
              </a:rPr>
              <a:t>⑵、搜索类型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2098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有效分枝因素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792311"/>
            <a:ext cx="8382000" cy="401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有效分枝因数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定义： </a:t>
            </a:r>
            <a:r>
              <a:rPr lang="en-US" altLang="zh-CN" sz="2400" b="0" dirty="0" smtClean="0">
                <a:latin typeface="+mn-ea"/>
              </a:rPr>
              <a:t>B+B</a:t>
            </a:r>
            <a:r>
              <a:rPr lang="en-US" altLang="zh-CN" sz="2400" b="0" baseline="30000" dirty="0" smtClean="0">
                <a:latin typeface="+mn-ea"/>
              </a:rPr>
              <a:t>2</a:t>
            </a:r>
            <a:r>
              <a:rPr lang="en-US" altLang="zh-CN" sz="2400" b="0" dirty="0" smtClean="0">
                <a:latin typeface="+mn-ea"/>
              </a:rPr>
              <a:t>+…+B</a:t>
            </a:r>
            <a:r>
              <a:rPr lang="en-US" altLang="zh-CN" sz="2400" b="0" baseline="30000" dirty="0" smtClean="0">
                <a:latin typeface="+mn-ea"/>
              </a:rPr>
              <a:t>L</a:t>
            </a:r>
            <a:r>
              <a:rPr lang="en-US" altLang="zh-CN" sz="2400" b="0" dirty="0" smtClean="0">
                <a:latin typeface="+mn-ea"/>
              </a:rPr>
              <a:t>=T</a:t>
            </a:r>
            <a:endParaRPr lang="en-US" altLang="zh-CN" sz="24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3E1D8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：表示在整个搜索过程中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每个节点平均生成的子节点数目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3E1D8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</a:rPr>
              <a:t>L</a:t>
            </a:r>
            <a:r>
              <a:rPr lang="zh-CN" altLang="en-US" sz="2000" b="1" dirty="0" smtClean="0">
                <a:latin typeface="+mn-ea"/>
              </a:rPr>
              <a:t>：从初始节点到目标节点的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3E1D81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</a:rPr>
              <a:t>T</a:t>
            </a:r>
            <a:r>
              <a:rPr lang="zh-CN" altLang="en-US" sz="2000" b="1" dirty="0" smtClean="0">
                <a:latin typeface="+mn-ea"/>
              </a:rPr>
              <a:t>：整个搜索过程中所生成的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＝</a:t>
            </a: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L=T</a:t>
            </a:r>
            <a:r>
              <a:rPr lang="zh-CN" altLang="en-US" sz="2000" b="1" dirty="0" smtClean="0">
                <a:latin typeface="+mn-ea"/>
              </a:rPr>
              <a:t>，此时所生成的节点数最少，搜索效率最高。</a:t>
            </a:r>
          </a:p>
        </p:txBody>
      </p:sp>
    </p:spTree>
    <p:extLst>
      <p:ext uri="{BB962C8B-B14F-4D97-AF65-F5344CB8AC3E}">
        <p14:creationId xmlns:p14="http://schemas.microsoft.com/office/powerpoint/2010/main" val="591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358" y="1791237"/>
            <a:ext cx="7924800" cy="37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衡量搜索策略性能的准则：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完备性。一定能求得问题的解。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尽量避免无用搜索。增强搜索的目的性，尽量避免产生及考察那些无用的节点。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控制开销小。要求搜索策略实现简单。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b="1" dirty="0" smtClean="0">
                <a:latin typeface="+mn-ea"/>
              </a:rPr>
              <a:t>以上准则很难同时满足，因而需在这些准则之间进行折衷，可使综合效果较好。</a:t>
            </a: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3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85800" y="914400"/>
            <a:ext cx="1676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/>
              <a:t>本章小结</a:t>
            </a:r>
            <a:endParaRPr lang="zh-CN" altLang="en-US" sz="2800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685800" y="1905000"/>
            <a:ext cx="35369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  <a:ea typeface="+mn-ea"/>
              </a:rPr>
              <a:t>推理</a:t>
            </a:r>
            <a:r>
              <a:rPr lang="zh-CN" altLang="en-US" dirty="0">
                <a:latin typeface="+mn-ea"/>
                <a:ea typeface="+mn-ea"/>
              </a:rPr>
              <a:t>的基本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</a:rPr>
              <a:t>搜索策略</a:t>
            </a:r>
            <a:endParaRPr lang="zh-CN" altLang="en-US" dirty="0">
              <a:latin typeface="+mn-ea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</a:rPr>
              <a:t>自然</a:t>
            </a:r>
            <a:r>
              <a:rPr lang="zh-CN" altLang="en-US" dirty="0">
                <a:latin typeface="+mn-ea"/>
              </a:rPr>
              <a:t>演绎推理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</a:rPr>
              <a:t>归结</a:t>
            </a:r>
            <a:r>
              <a:rPr lang="zh-CN" altLang="en-US" dirty="0">
                <a:latin typeface="+mn-ea"/>
              </a:rPr>
              <a:t>演绎推理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+mn-ea"/>
              </a:rPr>
              <a:t>基于</a:t>
            </a:r>
            <a:r>
              <a:rPr lang="zh-CN" altLang="en-US" dirty="0">
                <a:latin typeface="+mn-ea"/>
              </a:rPr>
              <a:t>规则的</a:t>
            </a:r>
            <a:r>
              <a:rPr lang="zh-CN" altLang="en-US" dirty="0" smtClean="0">
                <a:latin typeface="+mn-ea"/>
              </a:rPr>
              <a:t>演绎推理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5800" y="914400"/>
            <a:ext cx="1676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/>
              <a:t>本章</a:t>
            </a:r>
            <a:r>
              <a:rPr lang="zh-CN" altLang="en-US" sz="2800" dirty="0"/>
              <a:t>习题</a:t>
            </a:r>
          </a:p>
        </p:txBody>
      </p:sp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685800" y="1905000"/>
            <a:ext cx="7848600" cy="46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+mn-ea"/>
                <a:ea typeface="+mn-ea"/>
              </a:rPr>
              <a:t>合并入“课设报告”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52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848600" cy="3886200"/>
          </a:xfrm>
        </p:spPr>
        <p:txBody>
          <a:bodyPr lIns="0" tIns="0" rIns="0" bIns="0"/>
          <a:lstStyle/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深度优先搜索、代价树搜索。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Clr>
                <a:srgbClr val="3E1D81"/>
              </a:buClr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启发性信息和估价函数、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baseline="38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50875" y="838200"/>
            <a:ext cx="3997325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、状态空间的搜索策略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265270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① 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给定的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初始状态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当前状态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对其进行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控制符操作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，生成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一组子状态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② 检查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应达到的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目标状态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是否出现在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这些子状态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◇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若出现，则搜索成功，找到问题的解；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◇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若未出现，则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按照某种搜索策略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盲目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启发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再从已生成的子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选择一个状态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作为当前态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③ 重复上述过程，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出现在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子状态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节子点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1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可继续扩展的节点为止。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注：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一个节点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kumimoji="1" lang="zh-CN" altLang="en-US" sz="1800" b="1" dirty="0" smtClean="0">
                <a:latin typeface="宋体" panose="02010600030101010101" pitchFamily="2" charset="-122"/>
                <a:ea typeface="楷体_GB2312" pitchFamily="49" charset="-122"/>
              </a:rPr>
              <a:t>“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1800" b="1" dirty="0" smtClean="0">
                <a:latin typeface="宋体" panose="02010600030101010101" pitchFamily="2" charset="-122"/>
                <a:ea typeface="楷体_GB2312" pitchFamily="49" charset="-122"/>
              </a:rPr>
              <a:t>”</a:t>
            </a:r>
            <a:r>
              <a:rPr kumimoji="1" lang="en-US" altLang="zh-CN" sz="18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指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对该节点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施加某个可用的操作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，生成该节点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的一组子节点。另外，还须注意搜索策略、方向</a:t>
            </a:r>
            <a:r>
              <a:rPr kumimoji="1" lang="zh-CN" altLang="en-US" sz="1800" b="1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限定。</a:t>
            </a:r>
            <a:endParaRPr kumimoji="1" lang="en-US" altLang="zh-CN" sz="1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2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18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实质：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在普通算法中加入策略）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09600" y="914400"/>
            <a:ext cx="3352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状态空间搜索</a:t>
            </a:r>
            <a:r>
              <a:rPr lang="zh-CN" altLang="en-US" dirty="0" smtClean="0">
                <a:solidFill>
                  <a:srgbClr val="FF0000"/>
                </a:solidFill>
              </a:rPr>
              <a:t>基本</a:t>
            </a:r>
            <a:r>
              <a:rPr lang="zh-CN" altLang="en-US" dirty="0">
                <a:solidFill>
                  <a:srgbClr val="FF0000"/>
                </a:solidFill>
              </a:rPr>
              <a:t>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95894"/>
            <a:ext cx="7848600" cy="276998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，存放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。（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起始节点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根节点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逐步得到的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新生成、且不是自己先辈的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55638" y="881520"/>
            <a:ext cx="658336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0000"/>
                </a:solidFill>
              </a:rPr>
              <a:t>状态空间</a:t>
            </a:r>
            <a:r>
              <a:rPr lang="zh-CN" altLang="en-US" dirty="0"/>
              <a:t>搜索算法的</a:t>
            </a:r>
            <a:r>
              <a:rPr lang="zh-CN" altLang="en-US" sz="2800" dirty="0">
                <a:solidFill>
                  <a:srgbClr val="0000FF"/>
                </a:solidFill>
              </a:rPr>
              <a:t>数据结构</a:t>
            </a:r>
            <a:r>
              <a:rPr lang="zh-CN" altLang="en-US" dirty="0"/>
              <a:t>和</a:t>
            </a:r>
            <a:r>
              <a:rPr lang="zh-CN" altLang="en-US" sz="2800" dirty="0">
                <a:solidFill>
                  <a:srgbClr val="0000FF"/>
                </a:solidFill>
              </a:rPr>
              <a:t>符号约定</a:t>
            </a:r>
            <a:r>
              <a:rPr lang="zh-CN" altLang="en-US" dirty="0"/>
              <a:t>：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85800" y="838200"/>
            <a:ext cx="2667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chemeClr val="tx2"/>
                </a:solidFill>
              </a:rPr>
              <a:t>2.1 </a:t>
            </a:r>
            <a:r>
              <a:rPr lang="zh-CN" altLang="en-US" sz="2800" dirty="0">
                <a:solidFill>
                  <a:schemeClr val="tx2"/>
                </a:solidFill>
              </a:rPr>
              <a:t>图搜索</a:t>
            </a:r>
            <a:r>
              <a:rPr lang="zh-CN" altLang="en-US" sz="2800" dirty="0" smtClean="0">
                <a:solidFill>
                  <a:schemeClr val="tx2"/>
                </a:solidFill>
              </a:rPr>
              <a:t>策略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124"/>
            <a:ext cx="7924800" cy="320087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一种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在图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中寻找路径的方法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数据库</a:t>
            </a: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初始节点集；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满足终止条件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得到解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时的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目标节点集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初始数据库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变换为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规则序列问题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等价于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求得图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一条路径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77" name="Text Box 17"/>
          <p:cNvSpPr txBox="1">
            <a:spLocks noChangeArrowheads="1"/>
          </p:cNvSpPr>
          <p:nvPr/>
        </p:nvSpPr>
        <p:spPr bwMode="auto">
          <a:xfrm>
            <a:off x="4191000" y="1935163"/>
            <a:ext cx="4114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、推理的基本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概念（略）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7" name="Text Box 24"/>
          <p:cNvSpPr txBox="1">
            <a:spLocks noChangeArrowheads="1"/>
          </p:cNvSpPr>
          <p:nvPr/>
        </p:nvSpPr>
        <p:spPr bwMode="auto">
          <a:xfrm>
            <a:off x="4191000" y="2697163"/>
            <a:ext cx="2012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、搜索策略</a:t>
            </a:r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4191000" y="3459163"/>
            <a:ext cx="27749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、自然演绎推理</a:t>
            </a:r>
          </a:p>
        </p:txBody>
      </p:sp>
      <p:sp>
        <p:nvSpPr>
          <p:cNvPr id="6149" name="Text Box 38"/>
          <p:cNvSpPr txBox="1">
            <a:spLocks noChangeArrowheads="1"/>
          </p:cNvSpPr>
          <p:nvPr/>
        </p:nvSpPr>
        <p:spPr bwMode="auto">
          <a:xfrm>
            <a:off x="4191000" y="4267200"/>
            <a:ext cx="2774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、归结演绎推理</a:t>
            </a:r>
          </a:p>
        </p:txBody>
      </p:sp>
      <p:sp>
        <p:nvSpPr>
          <p:cNvPr id="6150" name="Text Box 45"/>
          <p:cNvSpPr txBox="1">
            <a:spLocks noChangeArrowheads="1"/>
          </p:cNvSpPr>
          <p:nvPr/>
        </p:nvSpPr>
        <p:spPr bwMode="auto">
          <a:xfrm>
            <a:off x="4191000" y="5059363"/>
            <a:ext cx="38417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、基于规则的演绎推理</a:t>
            </a:r>
          </a:p>
        </p:txBody>
      </p:sp>
      <p:pic>
        <p:nvPicPr>
          <p:cNvPr id="6151" name="Picture 6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72"/>
          <p:cNvSpPr txBox="1">
            <a:spLocks noChangeArrowheads="1"/>
          </p:cNvSpPr>
          <p:nvPr/>
        </p:nvSpPr>
        <p:spPr bwMode="auto">
          <a:xfrm>
            <a:off x="685800" y="960438"/>
            <a:ext cx="1600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  <a:endParaRPr lang="zh-CN" altLang="en-US" sz="28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676400"/>
            <a:ext cx="8196262" cy="44958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⑴ 将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未扩展节点表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(OPEN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，建立当前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仅包含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的图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)G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检查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表是否为空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，若为空，则问题无解，失败退出；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若不为空，即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第一个节点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取出放入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并记该节点为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是否为目标节点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。若是，即得到问题的解，成功退出。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                           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即为</a:t>
            </a:r>
            <a:r>
              <a:rPr kumimoji="1" lang="zh-CN" altLang="en-US" sz="1800" b="1" u="sng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18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u="sng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回溯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(5)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若不是，则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生成一组子节点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。将其中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不是节点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先辈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那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部分子节点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记入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将这组子节点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作为节点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中呈现出来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85800" y="914400"/>
            <a:ext cx="3124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、图搜索的一般过程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505199" y="3174798"/>
            <a:ext cx="5095875" cy="277812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n:=FIRST(OPEN),REMOVE(n,OPEN),</a:t>
            </a:r>
            <a:r>
              <a:rPr lang="en-US" altLang="zh-CN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ADD(n,CLOSED)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81088" y="4094007"/>
            <a:ext cx="3495675" cy="276225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 GOAL(n) THEN EXIT(SUCCESS)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572000" y="628650"/>
            <a:ext cx="4029075" cy="277813"/>
            <a:chOff x="4572000" y="609600"/>
            <a:chExt cx="4028934" cy="277000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609600"/>
              <a:ext cx="985803" cy="277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OPEN:=S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zh-CN" altLang="en-US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862593" y="609600"/>
              <a:ext cx="2738341" cy="277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仅有根节点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G=G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4572000" y="1009650"/>
            <a:ext cx="4029075" cy="285750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IF(OPEN)=( )THEN EXIT(FAIL)</a:t>
            </a:r>
            <a:endParaRPr lang="zh-CN" altLang="en-US" sz="1800" baseline="-10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129087" y="5396247"/>
            <a:ext cx="3490913" cy="277812"/>
          </a:xfrm>
          <a:prstGeom prst="rect">
            <a:avLst/>
          </a:prstGeom>
          <a:noFill/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EXPAND(n)→M(m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G:=ADD(m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,G)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线形标注 1(带强调线) 13"/>
          <p:cNvSpPr/>
          <p:nvPr/>
        </p:nvSpPr>
        <p:spPr bwMode="auto">
          <a:xfrm>
            <a:off x="5334000" y="6212580"/>
            <a:ext cx="3200400" cy="552450"/>
          </a:xfrm>
          <a:prstGeom prst="accentCallout1">
            <a:avLst>
              <a:gd name="adj1" fmla="val 33531"/>
              <a:gd name="adj2" fmla="val 101688"/>
              <a:gd name="adj3" fmla="val -241319"/>
              <a:gd name="adj4" fmla="val 82727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未在节点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的上层节点中出现过</a:t>
            </a:r>
            <a:endParaRPr lang="en-US" altLang="zh-CN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若出现过，应删除。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未扩展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752600"/>
            <a:ext cx="7891463" cy="4038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针对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，分别作如下处理：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① 对那些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成员，设置一个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的指针，并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将其放入</a:t>
            </a:r>
            <a:r>
              <a:rPr kumimoji="1" lang="en-US" altLang="zh-CN" sz="2000" b="1" u="sng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（新生成的子节点→添加）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② 对原来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中出现过，但还未被扩展的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要修改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它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已生成、未扩展→本身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③ 对先前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中出现过，并已扩展的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是否需要修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改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其后继节点指向父节点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已经扩展→后继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按某种策略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表中的节点进行排序。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1 1"/>
          <p:cNvSpPr/>
          <p:nvPr/>
        </p:nvSpPr>
        <p:spPr bwMode="auto">
          <a:xfrm>
            <a:off x="685800" y="228600"/>
            <a:ext cx="3352800" cy="304800"/>
          </a:xfrm>
          <a:prstGeom prst="borderCallout1">
            <a:avLst>
              <a:gd name="adj1" fmla="val 18750"/>
              <a:gd name="adj2" fmla="val -8333"/>
              <a:gd name="adj3" fmla="val 703176"/>
              <a:gd name="adj4" fmla="val 62114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中均未出现过</a:t>
            </a:r>
          </a:p>
        </p:txBody>
      </p:sp>
      <p:sp>
        <p:nvSpPr>
          <p:cNvPr id="4" name="线形标注 1 3"/>
          <p:cNvSpPr/>
          <p:nvPr/>
        </p:nvSpPr>
        <p:spPr bwMode="auto">
          <a:xfrm>
            <a:off x="2605088" y="685800"/>
            <a:ext cx="4816475" cy="304800"/>
          </a:xfrm>
          <a:prstGeom prst="borderCallout1">
            <a:avLst>
              <a:gd name="adj1" fmla="val 18750"/>
              <a:gd name="adj2" fmla="val -8333"/>
              <a:gd name="adj3" fmla="val 809578"/>
              <a:gd name="adj4" fmla="val 28625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中取出放入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中，准备扩展的</a:t>
            </a:r>
          </a:p>
        </p:txBody>
      </p:sp>
      <p:sp>
        <p:nvSpPr>
          <p:cNvPr id="5" name="线形标注 1 4"/>
          <p:cNvSpPr/>
          <p:nvPr/>
        </p:nvSpPr>
        <p:spPr bwMode="auto">
          <a:xfrm>
            <a:off x="5972175" y="1143000"/>
            <a:ext cx="2605088" cy="307975"/>
          </a:xfrm>
          <a:prstGeom prst="borderCallout1">
            <a:avLst>
              <a:gd name="adj1" fmla="val 18750"/>
              <a:gd name="adj2" fmla="val -8333"/>
              <a:gd name="adj3" fmla="val 951193"/>
              <a:gd name="adj4" fmla="val -74217"/>
            </a:avLst>
          </a:prstGeom>
          <a:noFill/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中扩展过的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752600" y="3795713"/>
            <a:ext cx="2635250" cy="1470025"/>
            <a:chOff x="1752601" y="3795951"/>
            <a:chExt cx="2580537" cy="1470362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51"/>
              <a:ext cx="0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4543425" y="3795713"/>
            <a:ext cx="1697038" cy="1481137"/>
            <a:chOff x="4544197" y="3795951"/>
            <a:chExt cx="1696736" cy="1480914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773113" y="5248275"/>
            <a:ext cx="2463800" cy="811213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85800" y="990600"/>
            <a:ext cx="3581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一般搜索过程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dirty="0">
                <a:solidFill>
                  <a:schemeClr val="tx2"/>
                </a:solidFill>
              </a:rPr>
              <a:t>描述：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>
            <a:grpSpLocks/>
          </p:cNvGrpSpPr>
          <p:nvPr/>
        </p:nvGrpSpPr>
        <p:grpSpPr bwMode="auto">
          <a:xfrm>
            <a:off x="685800" y="1905000"/>
            <a:ext cx="8153400" cy="3556000"/>
            <a:chOff x="685800" y="1905000"/>
            <a:chExt cx="8153400" cy="3556716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7010400" cy="6484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4"/>
          <p:cNvSpPr>
            <a:spLocks noChangeArrowheads="1"/>
          </p:cNvSpPr>
          <p:nvPr/>
        </p:nvSpPr>
        <p:spPr bwMode="auto">
          <a:xfrm>
            <a:off x="622479" y="1882849"/>
            <a:ext cx="8077200" cy="36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dirty="0" smtClean="0">
                <a:latin typeface="PingFang SC"/>
              </a:rPr>
              <a:t>按搜索方式</a:t>
            </a:r>
            <a:r>
              <a:rPr lang="zh-CN" altLang="en-US" dirty="0">
                <a:latin typeface="PingFang SC"/>
              </a:rPr>
              <a:t>的</a:t>
            </a:r>
            <a:r>
              <a:rPr lang="zh-CN" altLang="en-US" dirty="0" smtClean="0">
                <a:latin typeface="PingFang SC"/>
              </a:rPr>
              <a:t>不同</a:t>
            </a:r>
            <a:r>
              <a:rPr lang="zh-CN" altLang="en-US" dirty="0">
                <a:latin typeface="PingFang SC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图搜索</a:t>
            </a:r>
            <a:r>
              <a:rPr lang="zh-CN" altLang="en-US" dirty="0">
                <a:latin typeface="PingFang SC"/>
              </a:rPr>
              <a:t>一般分为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树式搜索</a:t>
            </a:r>
            <a:r>
              <a:rPr lang="zh-CN" altLang="en-US" dirty="0">
                <a:latin typeface="PingFang SC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线式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搜索</a:t>
            </a:r>
            <a:r>
              <a:rPr lang="zh-CN" altLang="en-US" dirty="0">
                <a:latin typeface="PingFang SC"/>
              </a:rPr>
              <a:t>。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两者区别：</a:t>
            </a:r>
            <a:r>
              <a:rPr lang="zh-CN" altLang="en-US" dirty="0" smtClean="0">
                <a:latin typeface="PingFang SC"/>
              </a:rPr>
              <a:t>搜索</a:t>
            </a:r>
            <a:r>
              <a:rPr lang="zh-CN" altLang="en-US" dirty="0">
                <a:latin typeface="PingFang SC"/>
              </a:rPr>
              <a:t>过程中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记录节点的轨迹不同</a:t>
            </a:r>
            <a:r>
              <a:rPr lang="zh-CN" altLang="en-US" dirty="0" smtClean="0">
                <a:latin typeface="PingFang SC"/>
              </a:rPr>
              <a:t>。</a:t>
            </a:r>
            <a:endParaRPr lang="en-US" altLang="zh-CN" dirty="0" smtClean="0">
              <a:latin typeface="PingFang SC"/>
            </a:endParaRPr>
          </a:p>
          <a:p>
            <a:pPr>
              <a:lnSpc>
                <a:spcPts val="4900"/>
              </a:lnSpc>
              <a:spcAft>
                <a:spcPts val="600"/>
              </a:spcAft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☆☆</a:t>
            </a:r>
            <a:r>
              <a:rPr lang="zh-CN" altLang="en-US" dirty="0"/>
              <a:t>用一个</a:t>
            </a:r>
            <a:r>
              <a:rPr lang="zh-CN" altLang="en-US" dirty="0">
                <a:solidFill>
                  <a:srgbClr val="FF0000"/>
                </a:solidFill>
              </a:rPr>
              <a:t>数据结构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zh-CN" altLang="en-US" dirty="0">
                <a:solidFill>
                  <a:srgbClr val="FF0000"/>
                </a:solidFill>
              </a:rPr>
              <a:t>表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 smtClean="0"/>
              <a:t>记录</a:t>
            </a:r>
            <a:r>
              <a:rPr lang="en-US" altLang="zh-CN" dirty="0" smtClean="0"/>
              <a:t>(</a:t>
            </a:r>
            <a:r>
              <a:rPr lang="zh-CN" altLang="en-US" dirty="0" smtClean="0"/>
              <a:t>存储</a:t>
            </a:r>
            <a:r>
              <a:rPr lang="en-US" altLang="zh-CN" dirty="0"/>
              <a:t>)</a:t>
            </a:r>
            <a:r>
              <a:rPr lang="zh-CN" altLang="en-US" dirty="0"/>
              <a:t>搜索</a:t>
            </a:r>
            <a:r>
              <a:rPr lang="zh-CN" altLang="en-US" dirty="0" smtClean="0"/>
              <a:t>节点</a:t>
            </a:r>
            <a:endParaRPr lang="en-US" altLang="zh-CN" dirty="0" smtClean="0"/>
          </a:p>
          <a:p>
            <a:pPr>
              <a:lnSpc>
                <a:spcPts val="3500"/>
              </a:lnSpc>
            </a:pPr>
            <a:r>
              <a:rPr lang="en-US" altLang="zh-CN" dirty="0" smtClean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树式</a:t>
            </a:r>
            <a:r>
              <a:rPr lang="zh-CN" altLang="en-US" dirty="0"/>
              <a:t>：存储的是一棵</a:t>
            </a:r>
            <a:r>
              <a:rPr lang="zh-CN" altLang="en-US" u="sng" dirty="0"/>
              <a:t>节点不断生长</a:t>
            </a:r>
            <a:r>
              <a:rPr lang="en-US" altLang="zh-CN" u="sng" dirty="0"/>
              <a:t>(</a:t>
            </a:r>
            <a:r>
              <a:rPr lang="zh-CN" altLang="en-US" u="sng" dirty="0"/>
              <a:t>扩展</a:t>
            </a:r>
            <a:r>
              <a:rPr lang="en-US" altLang="zh-CN" u="sng" dirty="0"/>
              <a:t>)</a:t>
            </a:r>
            <a:r>
              <a:rPr lang="zh-CN" altLang="en-US" u="sng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搜索树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dirty="0"/>
              <a:t>---</a:t>
            </a:r>
            <a:r>
              <a:rPr lang="zh-CN" altLang="en-US" dirty="0">
                <a:solidFill>
                  <a:srgbClr val="FF0000"/>
                </a:solidFill>
              </a:rPr>
              <a:t>线式</a:t>
            </a:r>
            <a:r>
              <a:rPr lang="zh-CN" altLang="en-US" dirty="0"/>
              <a:t>：存储的是一条</a:t>
            </a:r>
            <a:r>
              <a:rPr lang="zh-CN" altLang="en-US" u="sng" dirty="0"/>
              <a:t>节点不断伸长</a:t>
            </a:r>
            <a:r>
              <a:rPr lang="en-US" altLang="zh-CN" u="sng" dirty="0"/>
              <a:t>(</a:t>
            </a:r>
            <a:r>
              <a:rPr lang="zh-CN" altLang="en-US" u="sng" dirty="0"/>
              <a:t>扩展</a:t>
            </a:r>
            <a:r>
              <a:rPr lang="en-US" altLang="zh-CN" u="sng" dirty="0"/>
              <a:t>)</a:t>
            </a:r>
            <a:r>
              <a:rPr lang="zh-CN" altLang="en-US" u="sng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ts val="3500"/>
              </a:lnSpc>
            </a:pPr>
            <a:r>
              <a:rPr lang="zh-CN" altLang="en-US" dirty="0" smtClean="0"/>
              <a:t>    </a:t>
            </a:r>
            <a:r>
              <a:rPr lang="zh-CN" altLang="en-US" u="sng" dirty="0"/>
              <a:t>若能找到目标节点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折线</a:t>
            </a:r>
            <a:r>
              <a:rPr lang="zh-CN" altLang="en-US" dirty="0"/>
              <a:t>就是搜索的</a:t>
            </a:r>
            <a:r>
              <a:rPr lang="zh-CN" altLang="en-US" dirty="0">
                <a:solidFill>
                  <a:srgbClr val="0000FF"/>
                </a:solidFill>
              </a:rPr>
              <a:t>路径</a:t>
            </a:r>
            <a:r>
              <a:rPr lang="zh-CN" altLang="en-US" dirty="0"/>
              <a:t>。而</a:t>
            </a:r>
            <a:r>
              <a:rPr lang="zh-CN" altLang="en-US" dirty="0">
                <a:solidFill>
                  <a:srgbClr val="FF0000"/>
                </a:solidFill>
              </a:rPr>
              <a:t>搜索树</a:t>
            </a:r>
            <a:r>
              <a:rPr lang="zh-CN" altLang="en-US" dirty="0"/>
              <a:t>则需要由</a:t>
            </a:r>
            <a:r>
              <a:rPr lang="zh-CN" altLang="en-US" dirty="0">
                <a:solidFill>
                  <a:srgbClr val="0000FF"/>
                </a:solidFill>
              </a:rPr>
              <a:t>目标节点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0000FF"/>
                </a:solidFill>
              </a:rPr>
              <a:t>初始节点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回溯</a:t>
            </a:r>
            <a:r>
              <a:rPr lang="zh-CN" altLang="en-US" dirty="0" smtClean="0"/>
              <a:t>，以确定路径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66800" y="1905000"/>
            <a:ext cx="7140575" cy="2689028"/>
            <a:chOff x="1066800" y="2286000"/>
            <a:chExt cx="7140575" cy="2689028"/>
          </a:xfrm>
        </p:grpSpPr>
        <p:pic>
          <p:nvPicPr>
            <p:cNvPr id="40963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33" y="2286000"/>
              <a:ext cx="6835742" cy="1676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4" name="矩形 4"/>
            <p:cNvSpPr>
              <a:spLocks noChangeArrowheads="1"/>
            </p:cNvSpPr>
            <p:nvPr/>
          </p:nvSpPr>
          <p:spPr bwMode="auto">
            <a:xfrm>
              <a:off x="5334460" y="4205587"/>
              <a:ext cx="236174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r>
                <a:rPr lang="zh-CN" altLang="en-US" dirty="0">
                  <a:latin typeface="PingFang SC"/>
                </a:rPr>
                <a:t>记录已搜索</a:t>
              </a:r>
              <a:r>
                <a:rPr lang="zh-CN" altLang="en-US" dirty="0" smtClean="0">
                  <a:latin typeface="PingFang SC"/>
                </a:rPr>
                <a:t>节点</a:t>
              </a:r>
              <a:endParaRPr lang="en-US" altLang="zh-CN" dirty="0" smtClean="0">
                <a:latin typeface="PingFang SC"/>
              </a:endParaRPr>
            </a:p>
            <a:p>
              <a:pPr algn="ctr"/>
              <a:r>
                <a:rPr lang="zh-CN" altLang="en-US" sz="2000" dirty="0" smtClean="0">
                  <a:latin typeface="PingFang SC"/>
                </a:rPr>
                <a:t>（已扩展）</a:t>
              </a:r>
              <a:endParaRPr lang="zh-CN" altLang="en-US" sz="2000" dirty="0"/>
            </a:p>
          </p:txBody>
        </p:sp>
        <p:sp>
          <p:nvSpPr>
            <p:cNvPr id="40965" name="矩形 5"/>
            <p:cNvSpPr>
              <a:spLocks noChangeArrowheads="1"/>
            </p:cNvSpPr>
            <p:nvPr/>
          </p:nvSpPr>
          <p:spPr bwMode="auto">
            <a:xfrm>
              <a:off x="1066800" y="4205587"/>
              <a:ext cx="327695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r>
                <a:rPr lang="zh-CN" altLang="en-US" dirty="0">
                  <a:latin typeface="PingFang SC"/>
                </a:rPr>
                <a:t>记录当前待考察的</a:t>
              </a:r>
              <a:r>
                <a:rPr lang="zh-CN" altLang="en-US" dirty="0" smtClean="0">
                  <a:latin typeface="PingFang SC"/>
                </a:rPr>
                <a:t>节点</a:t>
              </a:r>
              <a:endParaRPr lang="en-US" altLang="zh-CN" dirty="0" smtClean="0">
                <a:latin typeface="PingFang SC"/>
              </a:endParaRPr>
            </a:p>
            <a:p>
              <a:pPr algn="ctr"/>
              <a:r>
                <a:rPr lang="zh-CN" altLang="en-US" sz="2000" dirty="0" smtClean="0">
                  <a:latin typeface="PingFang SC"/>
                </a:rPr>
                <a:t>（新生成未扩展）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具有通用性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各种搜索策略的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节点的排列顺序不同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则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先生成、先扩展。先入先出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纵深扩展，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zh-CN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扩展最近的分枝。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85800" y="914400"/>
            <a:ext cx="4419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、图搜索一般过程的几点说明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附：数据结构知识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操作受限制的线性表。（线性结构）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除、后端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在表头进行插入和删除操作的线性表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4918" t="-26829" r="-3981" b="-512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5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358" y="1831975"/>
            <a:ext cx="8077200" cy="3806825"/>
          </a:xfrm>
        </p:spPr>
        <p:txBody>
          <a:bodyPr lIns="0" tIns="0" rIns="0" bIns="0"/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(6)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针对集合</a:t>
            </a:r>
            <a:r>
              <a:rPr kumimoji="1"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中，子节点的不同情况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进行处理时，若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第②种情况时，其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</a:rPr>
              <a:t>新生成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节点应作为哪一个节点的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呢？（如何确定集合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中节点的父节点？）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一般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路径上所付出的代价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来决定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哪一条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付出的代价小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，相应的节点就作为其父节点。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路径上的代价：指这条路径上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所有“有向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边”的代价之和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748566" y="5029200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/>
              <a:t>---</a:t>
            </a:r>
            <a:r>
              <a:rPr kumimoji="1" lang="zh-CN" altLang="en-US" dirty="0"/>
              <a:t>代价搜索</a:t>
            </a:r>
          </a:p>
        </p:txBody>
      </p:sp>
      <p:sp>
        <p:nvSpPr>
          <p:cNvPr id="4" name="线形标注 2(无边框) 3"/>
          <p:cNvSpPr/>
          <p:nvPr/>
        </p:nvSpPr>
        <p:spPr bwMode="auto">
          <a:xfrm flipH="1">
            <a:off x="1410237" y="978795"/>
            <a:ext cx="6679842" cy="307777"/>
          </a:xfrm>
          <a:prstGeom prst="callout2">
            <a:avLst>
              <a:gd name="adj1" fmla="val 18750"/>
              <a:gd name="adj2" fmla="val -1007"/>
              <a:gd name="adj3" fmla="val 18750"/>
              <a:gd name="adj4" fmla="val -4906"/>
              <a:gd name="adj5" fmla="val 270624"/>
              <a:gd name="adj6" fmla="val -4786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已生成、未扩展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取出放入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但尚未扩展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2479" y="1819473"/>
            <a:ext cx="8229600" cy="359072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是为了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进一步解决问题。因此，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有了知识的表示方法之后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就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解决问题的方法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两个方面：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问题表示、具体求解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到问题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，须经过一个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求解过程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搜索过程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过程中，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必须采用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搜索技术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规则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推理技术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力求找到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问题的解答。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寻找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初始问题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路径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：如何利用知识，尽可能有效找到问题的解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最优解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推理方法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解的搜索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628266" y="990600"/>
            <a:ext cx="41723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问题的知识表示</a:t>
            </a:r>
            <a:r>
              <a:rPr lang="zh-CN" altLang="en-US" dirty="0" smtClean="0">
                <a:latin typeface="+mn-ea"/>
                <a:ea typeface="+mn-ea"/>
              </a:rPr>
              <a:t>→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问题的解决</a:t>
            </a:r>
            <a:endParaRPr lang="zh-CN" altLang="en-US" dirty="0">
              <a:latin typeface="+mj-lt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609600" y="709613"/>
            <a:ext cx="8001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一个</a:t>
            </a:r>
            <a:r>
              <a:rPr lang="zh-CN" altLang="en-US">
                <a:solidFill>
                  <a:srgbClr val="FF0000"/>
                </a:solidFill>
              </a:rPr>
              <a:t>新生成</a:t>
            </a:r>
            <a:r>
              <a:rPr lang="zh-CN" altLang="en-US">
                <a:solidFill>
                  <a:schemeClr val="tx2"/>
                </a:solidFill>
              </a:rPr>
              <a:t>的节点，若</a:t>
            </a:r>
            <a:r>
              <a:rPr lang="zh-CN" altLang="en-US" u="sng">
                <a:solidFill>
                  <a:schemeClr val="tx2"/>
                </a:solidFill>
              </a:rPr>
              <a:t>已作为其它节点的后继节点</a:t>
            </a:r>
            <a:r>
              <a:rPr lang="zh-CN" altLang="en-US">
                <a:solidFill>
                  <a:srgbClr val="FF0000"/>
                </a:solidFill>
              </a:rPr>
              <a:t>被生成过</a:t>
            </a:r>
            <a:r>
              <a:rPr lang="en-US" altLang="zh-CN">
                <a:solidFill>
                  <a:schemeClr val="tx2"/>
                </a:solidFill>
              </a:rPr>
              <a:t>(</a:t>
            </a:r>
            <a:r>
              <a:rPr lang="zh-CN" altLang="en-US">
                <a:solidFill>
                  <a:schemeClr val="tx2"/>
                </a:solidFill>
              </a:rPr>
              <a:t>在图中出现过</a:t>
            </a:r>
            <a:r>
              <a:rPr lang="en-US" altLang="zh-CN">
                <a:solidFill>
                  <a:schemeClr val="tx2"/>
                </a:solidFill>
              </a:rPr>
              <a:t>)</a:t>
            </a:r>
            <a:r>
              <a:rPr lang="zh-CN" altLang="en-US">
                <a:solidFill>
                  <a:schemeClr val="tx2"/>
                </a:solidFill>
              </a:rPr>
              <a:t>，该新节点应作为哪个节点的后继节点？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85800" y="1897062"/>
            <a:ext cx="7772400" cy="3894138"/>
            <a:chOff x="685800" y="1752599"/>
            <a:chExt cx="7772400" cy="3894581"/>
          </a:xfrm>
        </p:grpSpPr>
        <p:sp>
          <p:nvSpPr>
            <p:cNvPr id="44036" name="Rectangle 5"/>
            <p:cNvSpPr>
              <a:spLocks noChangeArrowheads="1"/>
            </p:cNvSpPr>
            <p:nvPr/>
          </p:nvSpPr>
          <p:spPr bwMode="auto">
            <a:xfrm>
              <a:off x="685800" y="1752599"/>
              <a:ext cx="7543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●：已扩展节点，位于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CLOSED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中；</a:t>
              </a:r>
              <a:r>
                <a:rPr lang="zh-CN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○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：未扩展节点，位于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中。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pic>
          <p:nvPicPr>
            <p:cNvPr id="44037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87" y="2365176"/>
              <a:ext cx="3688413" cy="327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65177"/>
              <a:ext cx="3657600" cy="328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77200" cy="34290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⑷ 若发生第③种情况，除应确定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的指针外，还需确定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之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的指针。其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依据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也是由原始节点到该节点的路径上的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⑸ 在图搜索中，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除初始节点外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，任何节点都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含有且仅含有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一个指向其父节点的指针。因此，由所有节点及其指向父节点的指针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所构成的集合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一棵树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线形标注 2 2"/>
          <p:cNvSpPr/>
          <p:nvPr/>
        </p:nvSpPr>
        <p:spPr bwMode="auto">
          <a:xfrm>
            <a:off x="4038600" y="914400"/>
            <a:ext cx="4495800" cy="3079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00213"/>
              <a:gd name="adj6" fmla="val -322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+mn-ea"/>
                <a:ea typeface="+mn-ea"/>
              </a:rPr>
              <a:t>已生成、也扩展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latin typeface="+mn-ea"/>
                <a:ea typeface="+mn-ea"/>
              </a:rPr>
              <a:t>在</a:t>
            </a:r>
            <a:r>
              <a:rPr lang="en-US" altLang="zh-CN" sz="2000" dirty="0">
                <a:latin typeface="+mn-ea"/>
                <a:ea typeface="+mn-ea"/>
              </a:rPr>
              <a:t>CLOSED</a:t>
            </a:r>
            <a:r>
              <a:rPr lang="zh-CN" altLang="en-US" sz="2000" dirty="0">
                <a:latin typeface="+mn-ea"/>
                <a:ea typeface="+mn-ea"/>
              </a:rPr>
              <a:t>中扩展过的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009"/>
            <a:ext cx="1163666" cy="1241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34502"/>
            <a:ext cx="8001000" cy="344709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⑹ 在搜索过程的第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(4)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步，一旦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某个被考察的节点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，则搜索过程成功结束。此时，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由初始节点到目标节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点路径上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所有操作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符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就构成了该问题的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，而路径则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由各节点指向各自父节点的</a:t>
            </a:r>
            <a:r>
              <a:rPr kumimoji="1"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来确定。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⑺ 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搜索过程终止在第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步，即未能达到目标，且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表中已无可供扩展的节点，则搜索失败结束。</a:t>
            </a:r>
            <a:endParaRPr kumimoji="1" lang="zh-CN" altLang="en-US" sz="2400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838200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2"/>
                </a:solidFill>
              </a:rPr>
              <a:t>3.2 </a:t>
            </a:r>
            <a:r>
              <a:rPr lang="zh-CN" altLang="en-US" sz="2800">
                <a:solidFill>
                  <a:schemeClr val="tx2"/>
                </a:solidFill>
              </a:rPr>
              <a:t>盲目搜索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4267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的搜索称为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深度优先搜索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只适用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0713" y="1752600"/>
            <a:ext cx="7913688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从起始节点开始，逐层扩展节点，以寻找目标节点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的搜索方法。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搜索代价较高，但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若有解存在，则必定能找到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930275"/>
            <a:ext cx="5562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3.2.1 </a:t>
            </a:r>
            <a:r>
              <a:rPr lang="zh-CN" altLang="en-US">
                <a:solidFill>
                  <a:schemeClr val="tx2"/>
                </a:solidFill>
              </a:rPr>
              <a:t>宽度优先搜索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122363" y="2865438"/>
            <a:ext cx="7031037" cy="3306762"/>
            <a:chOff x="1122778" y="2865834"/>
            <a:chExt cx="7030622" cy="3306366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78" y="2865834"/>
              <a:ext cx="4058822" cy="3306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781560" y="3026053"/>
              <a:ext cx="2371840" cy="230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sng" dirty="0"/>
                <a:t>必须搜索完</a:t>
              </a:r>
              <a:r>
                <a:rPr lang="zh-CN" altLang="en-US" sz="2000" u="sng" dirty="0">
                  <a:solidFill>
                    <a:srgbClr val="FF0000"/>
                  </a:solidFill>
                </a:rPr>
                <a:t>本层</a:t>
              </a:r>
              <a:r>
                <a:rPr lang="zh-CN" altLang="en-US" sz="2000" u="sng" dirty="0"/>
                <a:t>的所有节点</a:t>
              </a:r>
              <a:r>
                <a:rPr lang="zh-CN" altLang="en-US" sz="2000" dirty="0"/>
                <a:t>。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dirty="0"/>
                <a:t>(</a:t>
              </a:r>
              <a:r>
                <a:rPr lang="zh-CN" altLang="en-US" sz="2000" dirty="0"/>
                <a:t>解空间的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横向遍历</a:t>
              </a:r>
              <a:r>
                <a:rPr lang="en-US" altLang="zh-CN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828800"/>
                <a:ext cx="7848600" cy="3733800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400" b="1" i="1" u="sng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，在第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层节点还未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全部搜索完之前，不能进入第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层节点的搜索。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按进入的先后</a:t>
                </a: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排序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的节点排在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前面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的节点排在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后面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4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搜索的次序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4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各种搜索策略的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4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400" b="1" u="sng" dirty="0" smtClean="0"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的不同。</a:t>
                </a:r>
                <a:endParaRPr kumimoji="1"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440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828800"/>
                <a:ext cx="7848600" cy="3733800"/>
              </a:xfrm>
              <a:blipFill rotWithShape="0">
                <a:blip r:embed="rId2"/>
                <a:stretch>
                  <a:fillRect l="-2409" t="-1468" r="-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744538" y="1006475"/>
            <a:ext cx="397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r>
              <a:rPr lang="zh-CN" altLang="en-US"/>
              <a:t>、宽度优先搜索的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01000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考察节点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指向父节点的指针，然后转第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762000" y="1006475"/>
            <a:ext cx="3733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、宽度优先搜索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346521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964" name="Picture 4" descr="图 3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3988" y="1069975"/>
            <a:ext cx="4621212" cy="533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152400" y="228600"/>
            <a:ext cx="4191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思考：</a:t>
            </a:r>
            <a:r>
              <a:rPr kumimoji="1" lang="zh-CN" altLang="en-US" sz="2000">
                <a:latin typeface="Times New Roman" panose="02020603050405020304" pitchFamily="18" charset="0"/>
                <a:ea typeface="楷体_GB2312" pitchFamily="49" charset="-122"/>
              </a:rPr>
              <a:t>宽度优先的体现？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  <a:r>
              <a:rPr kumimoji="1" lang="zh-CN" altLang="en-US" sz="2000">
                <a:latin typeface="楷体_GB2312" pitchFamily="49" charset="-122"/>
                <a:ea typeface="楷体_GB2312" pitchFamily="49" charset="-122"/>
              </a:rPr>
              <a:t>能够保证在搜索树中，找到一条通向目标节点的最短路径。</a:t>
            </a:r>
          </a:p>
        </p:txBody>
      </p:sp>
      <p:pic>
        <p:nvPicPr>
          <p:cNvPr id="5222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3" y="1790700"/>
            <a:ext cx="5181600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0042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八数码问题：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3251" name="Group 55"/>
          <p:cNvGrpSpPr>
            <a:grpSpLocks/>
          </p:cNvGrpSpPr>
          <p:nvPr/>
        </p:nvGrpSpPr>
        <p:grpSpPr bwMode="auto">
          <a:xfrm>
            <a:off x="3352800" y="3902075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>
              <a:grpSpLocks/>
            </p:cNvGrpSpPr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53255" name="Group 53"/>
            <p:cNvGrpSpPr>
              <a:grpSpLocks/>
            </p:cNvGrpSpPr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85800" y="990600"/>
            <a:ext cx="342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5410200" cy="44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</a:p>
        </p:txBody>
      </p:sp>
      <p:grpSp>
        <p:nvGrpSpPr>
          <p:cNvPr id="587869" name="Group 93"/>
          <p:cNvGrpSpPr>
            <a:grpSpLocks/>
          </p:cNvGrpSpPr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>
            <a:grpSpLocks/>
          </p:cNvGrpSpPr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>
            <a:grpSpLocks/>
          </p:cNvGrpSpPr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>
            <a:grpSpLocks/>
          </p:cNvGrpSpPr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左、上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、右、下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，应该按照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前面已出现过，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则将其放弃，不再重复画出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，在状态空间图中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按照宽度优先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72921" y="975954"/>
            <a:ext cx="6248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tx2"/>
                </a:solidFill>
              </a:rPr>
              <a:t>上述</a:t>
            </a:r>
            <a:r>
              <a:rPr lang="zh-CN" altLang="en-US" dirty="0">
                <a:solidFill>
                  <a:srgbClr val="0000FF"/>
                </a:solidFill>
              </a:rPr>
              <a:t>宽度优先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dirty="0" smtClean="0">
                <a:solidFill>
                  <a:schemeClr val="tx2"/>
                </a:solidFill>
              </a:rPr>
              <a:t>中</a:t>
            </a:r>
            <a:r>
              <a:rPr lang="zh-CN" altLang="en-US" sz="2800" dirty="0">
                <a:solidFill>
                  <a:srgbClr val="FF0000"/>
                </a:solidFill>
              </a:rPr>
              <a:t>需注意的两个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30556"/>
            <a:ext cx="7924800" cy="297004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。（最优解）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目标节点距初始节点较远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，搜索效率低。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85800" y="1006475"/>
            <a:ext cx="3352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>
                <a:solidFill>
                  <a:schemeClr val="tx2"/>
                </a:solidFill>
              </a:rPr>
              <a:t>宽度优先搜索的</a:t>
            </a:r>
            <a:r>
              <a:rPr lang="zh-CN" altLang="en-US">
                <a:solidFill>
                  <a:srgbClr val="FF0000"/>
                </a:solidFill>
              </a:rPr>
              <a:t>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85800" y="930275"/>
            <a:ext cx="5257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3.2.2 </a:t>
            </a:r>
            <a:r>
              <a:rPr lang="zh-CN" altLang="en-US">
                <a:solidFill>
                  <a:schemeClr val="tx2"/>
                </a:solidFill>
              </a:rPr>
              <a:t>深度优先搜索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4284" y="1828800"/>
            <a:ext cx="8001000" cy="3372718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，“深度”相等的节点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定义节点深度的规则：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为防止搜索过程沿着无益的路径扩展下去，往往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过程：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从初始节点开始，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着状态空间的某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搜索到该分枝的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最底层。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u="sng" dirty="0" smtClean="0"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u="sng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u="sng" dirty="0" smtClean="0"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38100">
            <a:prstDash val="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38100">
            <a:prstDash val="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38100">
            <a:prstDash val="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节点进行考察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该子节点不是目标节点且可以扩展，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节点进行考察；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⑶ 依此向下搜索，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才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选择其“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进行考察。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930275"/>
            <a:ext cx="4038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zh-CN" altLang="en-US"/>
              <a:t>深度优先搜索的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930275"/>
            <a:ext cx="3657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5346700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ChangeArrowheads="1"/>
          </p:cNvSpPr>
          <p:nvPr/>
        </p:nvSpPr>
        <p:spPr bwMode="auto">
          <a:xfrm>
            <a:off x="304800" y="30480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81991" name="Picture 7" descr="算法动态演示图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508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258763"/>
            <a:ext cx="6230937" cy="634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0875" y="762000"/>
            <a:ext cx="3844925" cy="53022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3200" b="1" smtClean="0">
                <a:latin typeface="楷体" panose="02010609060101010101" pitchFamily="49" charset="-122"/>
                <a:ea typeface="楷体" panose="02010609060101010101" pitchFamily="49" charset="-122"/>
              </a:rPr>
              <a:t>一、推理的基本概念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120" y="1752600"/>
            <a:ext cx="5791200" cy="1575431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什么是推理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推理方法及其分类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推理的控制策略及其分类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762000" y="1006475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4267200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</a:p>
        </p:txBody>
      </p:sp>
      <p:grpSp>
        <p:nvGrpSpPr>
          <p:cNvPr id="65540" name="Group 47"/>
          <p:cNvGrpSpPr>
            <a:grpSpLocks/>
          </p:cNvGrpSpPr>
          <p:nvPr/>
        </p:nvGrpSpPr>
        <p:grpSpPr bwMode="auto">
          <a:xfrm>
            <a:off x="2895600" y="27860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>
              <a:grpSpLocks/>
            </p:cNvGrpSpPr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>
                <a:grpSpLocks/>
              </p:cNvGrpSpPr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>
                  <a:grpSpLocks/>
                </p:cNvGrpSpPr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</a:p>
            </p:txBody>
          </p:sp>
        </p:grpSp>
        <p:grpSp>
          <p:nvGrpSpPr>
            <p:cNvPr id="65542" name="Group 43"/>
            <p:cNvGrpSpPr>
              <a:grpSpLocks/>
            </p:cNvGrpSpPr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>
                <a:grpSpLocks/>
              </p:cNvGrpSpPr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>
                  <a:grpSpLocks/>
                </p:cNvGrpSpPr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节点，若目标节点不在当前搜索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</a:p>
        </p:txBody>
      </p:sp>
      <p:sp>
        <p:nvSpPr>
          <p:cNvPr id="66564" name="任意多边形 1"/>
          <p:cNvSpPr>
            <a:spLocks/>
          </p:cNvSpPr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>
            <a:spLocks/>
          </p:cNvSpPr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先入后出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1676400"/>
            <a:ext cx="8077200" cy="4433553"/>
          </a:xfrm>
        </p:spPr>
        <p:txBody>
          <a:bodyPr/>
          <a:lstStyle/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宽度优先搜索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放入到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深度优先搜索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放入到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深度优先搜索中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。如果目标节点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，若目标节点</a:t>
            </a: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此分枝上，而该分枝又是一个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，则不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可能得到解。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所以深度优先搜索是不完备的，即使问题有解，也不一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定能求得解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以初始节点为根节点，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按照深度优先的原则，生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762000" y="1006475"/>
            <a:ext cx="3048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4</a:t>
            </a:r>
            <a:r>
              <a:rPr lang="zh-CN" altLang="en-US"/>
              <a:t>、有界深度优先搜索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2479" y="1765479"/>
                <a:ext cx="8153400" cy="3644587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防止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搜索过程沿着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无益的路径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展的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当搜索深度达到了</a:t>
                </a:r>
                <a:endParaRPr lang="en-US" altLang="zh-CN" sz="2000" b="1" u="sng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   </a:t>
                </a:r>
                <a:r>
                  <a:rPr lang="zh-CN" altLang="en-US" sz="2000" b="1" u="sng" dirty="0" smtClean="0">
                    <a:latin typeface="楷体_GB2312" pitchFamily="49" charset="-122"/>
                    <a:ea typeface="楷体_GB2312" pitchFamily="49" charset="-122"/>
                  </a:rPr>
                  <a:t>深度界限而仍未出现目标节点时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，就换一个分枝进行搜索。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，沿着一条路径进行下去，直到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为止，然后再考虑只</a:t>
                </a: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      有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最后一步有差别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相同深度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或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较浅深度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可供选择的路径，</a:t>
                </a: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      接着再考虑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最后两步有差别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的那些路径。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41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      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（沿路径回溯寻找最近的兄弟节点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，再作扩展。）</a:t>
                </a:r>
              </a:p>
            </p:txBody>
          </p:sp>
        </mc:Choice>
        <mc:Fallback xmlns="">
          <p:sp>
            <p:nvSpPr>
              <p:cNvPr id="62874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2479" y="1765479"/>
                <a:ext cx="8153400" cy="3644587"/>
              </a:xfrm>
              <a:blipFill rotWithShape="0">
                <a:blip r:embed="rId2"/>
                <a:stretch>
                  <a:fillRect l="-1868" t="-1005" r="-224" b="-1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八数码难题：</a:t>
            </a:r>
            <a:r>
              <a:rPr lang="en-US" altLang="zh-CN" sz="2400" b="1" i="1" dirty="0" smtClean="0">
                <a:latin typeface="楷体_GB2312" pitchFamily="49" charset="-122"/>
                <a:ea typeface="楷体_GB2312" pitchFamily="49" charset="-122"/>
              </a:rPr>
              <a:t>d</a:t>
            </a:r>
            <a:r>
              <a:rPr lang="en-US" altLang="zh-CN" b="1" i="1" baseline="-8000" dirty="0" smtClean="0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sz="2400" b="1" i="1" dirty="0" smtClean="0"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447800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762000" y="1006475"/>
            <a:ext cx="1905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5</a:t>
            </a:r>
            <a:r>
              <a:rPr lang="zh-CN" altLang="en-US"/>
              <a:t>、注意问题</a:t>
            </a:r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59846"/>
                <a:ext cx="8039100" cy="3154710"/>
              </a:xfrm>
            </p:spPr>
            <p:txBody>
              <a:bodyPr lIns="0" tIns="0" rIns="0" bIns="0">
                <a:spAutoFit/>
              </a:bodyPr>
              <a:lstStyle/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如果问题有解，且其“路径长度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”，则上述搜索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过程一定能求得解。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None/>
                </a:pP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解路径长度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，则上述搜索过程就得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不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到解。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   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能求出解，也不一定是最优解。（经验值、手工调整）</a:t>
                </a:r>
              </a:p>
            </p:txBody>
          </p:sp>
        </mc:Choice>
        <mc:Fallback xmlns="">
          <p:sp>
            <p:nvSpPr>
              <p:cNvPr id="7168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59846"/>
                <a:ext cx="8039100" cy="3154710"/>
              </a:xfrm>
              <a:blipFill rotWithShape="0">
                <a:blip r:embed="rId2"/>
                <a:stretch>
                  <a:fillRect l="-2274" t="-1737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上述几种搜索方法的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u="sng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能够尽早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找到解路径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遍历的策略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盲目搜索具有较大盲目性，面对较复杂问题，产生的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无用节点较多，效率不高。</a:t>
            </a: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85800" y="914400"/>
            <a:ext cx="38163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状态空间的盲目搜索</a:t>
            </a:r>
            <a:r>
              <a:rPr lang="zh-CN" altLang="en-US" sz="3200">
                <a:solidFill>
                  <a:srgbClr val="FF0000"/>
                </a:solidFill>
              </a:rPr>
              <a:t>小结</a:t>
            </a:r>
            <a:r>
              <a:rPr lang="zh-CN" altLang="en-US">
                <a:solidFill>
                  <a:schemeClr val="tx2"/>
                </a:solidFill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307263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计算时间和空间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85800" y="838200"/>
            <a:ext cx="2667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2"/>
                </a:solidFill>
              </a:rPr>
              <a:t>3.3 </a:t>
            </a:r>
            <a:r>
              <a:rPr lang="zh-CN" altLang="en-US" sz="2800">
                <a:solidFill>
                  <a:schemeClr val="tx2"/>
                </a:solidFill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819275"/>
            <a:ext cx="7772400" cy="307776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盲目搜索中找到一个解，需扩展的节点数可能较多。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由既定策略而定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，未利用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参考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过程中，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已获得的某些信息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特性</a:t>
            </a:r>
            <a:r>
              <a:rPr lang="en-US" altLang="zh-CN" sz="2400" b="1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因此，除最简单的问题外，一般需占用较多时间、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空间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或两者均有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762000" y="1006475"/>
            <a:ext cx="4800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3.3.1 </a:t>
            </a:r>
            <a:r>
              <a:rPr lang="zh-CN" altLang="en-US"/>
              <a:t>启发式搜索策略和估价函数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682625" y="838200"/>
            <a:ext cx="14509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、推理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8807" name="Text Box 7"/>
          <p:cNvSpPr txBox="1">
            <a:spLocks noChangeArrowheads="1"/>
          </p:cNvSpPr>
          <p:nvPr/>
        </p:nvSpPr>
        <p:spPr bwMode="auto">
          <a:xfrm>
            <a:off x="685800" y="1688205"/>
            <a:ext cx="8001000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按照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某种策略，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已知判断，</a:t>
            </a:r>
            <a:r>
              <a:rPr lang="zh-CN" altLang="en-US" sz="2000" u="sng" dirty="0">
                <a:latin typeface="楷体" panose="02010609060101010101" pitchFamily="49" charset="-122"/>
                <a:ea typeface="楷体" panose="02010609060101010101" pitchFamily="49" charset="-122"/>
              </a:rPr>
              <a:t>推出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另一判断的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思维过程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中，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程序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实现，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称为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推理机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marL="342900" indent="-342900" eaLnBrk="1" hangingPunct="1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智能系统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，实际上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就是一种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思维过程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5800" y="3539541"/>
            <a:ext cx="7620000" cy="1549252"/>
            <a:chOff x="685800" y="3785316"/>
            <a:chExt cx="7620000" cy="1549252"/>
          </a:xfrm>
        </p:grpSpPr>
        <p:sp>
          <p:nvSpPr>
            <p:cNvPr id="2" name="矩形 1"/>
            <p:cNvSpPr/>
            <p:nvPr/>
          </p:nvSpPr>
          <p:spPr>
            <a:xfrm>
              <a:off x="1066800" y="4318905"/>
              <a:ext cx="2404569" cy="10156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确定性推理</a:t>
              </a:r>
              <a:endPara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marL="342900" indent="-342900" eaLnBrk="1" hangingPunct="1">
                <a:lnSpc>
                  <a:spcPct val="165000"/>
                </a:lnSpc>
                <a:buFont typeface="Wingdings" panose="05000000000000000000" pitchFamily="2" charset="2"/>
                <a:buChar char="ü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不确定性推理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85800" y="3785316"/>
              <a:ext cx="7620000" cy="4241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eaLnBrk="1" hangingPunct="1">
                <a:lnSpc>
                  <a:spcPct val="165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按照</a:t>
              </a:r>
              <a:r>
                <a:rPr lang="zh-CN" altLang="en-US" sz="2000" u="sng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推理过程所用知识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确定与否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，推理可分为：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848600" cy="152605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通常，借助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具体问题领域的信息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简化搜索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这类与具体问题领域相关的信息，称为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利用启发信息的搜索方法，称为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启发式搜索方法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37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定义：</a:t>
            </a:r>
            <a:r>
              <a:rPr lang="zh-CN" altLang="en-US" dirty="0"/>
              <a:t>利用</a:t>
            </a:r>
            <a:r>
              <a:rPr lang="zh-CN" altLang="en-US" dirty="0" smtClean="0">
                <a:solidFill>
                  <a:srgbClr val="0000FF"/>
                </a:solidFill>
              </a:rPr>
              <a:t>问题所呈现出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某些特性</a:t>
            </a:r>
            <a:r>
              <a:rPr lang="zh-CN" altLang="en-US" dirty="0">
                <a:solidFill>
                  <a:srgbClr val="FF0000"/>
                </a:solidFill>
              </a:rPr>
              <a:t>信息</a:t>
            </a:r>
            <a:r>
              <a:rPr lang="zh-CN" altLang="en-US" dirty="0"/>
              <a:t>，引导搜索</a:t>
            </a:r>
            <a:r>
              <a:rPr lang="zh-CN" altLang="en-US" dirty="0">
                <a:solidFill>
                  <a:srgbClr val="FF0000"/>
                </a:solidFill>
              </a:rPr>
              <a:t>朝</a:t>
            </a:r>
            <a:r>
              <a:rPr lang="zh-CN" altLang="en-US" dirty="0" smtClean="0">
                <a:solidFill>
                  <a:srgbClr val="FF0000"/>
                </a:solidFill>
              </a:rPr>
              <a:t>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zh-CN" altLang="en-US" dirty="0" smtClean="0">
                <a:solidFill>
                  <a:srgbClr val="FF0000"/>
                </a:solidFill>
              </a:rPr>
              <a:t>有希望</a:t>
            </a:r>
            <a:r>
              <a:rPr lang="zh-CN" altLang="en-US" dirty="0">
                <a:solidFill>
                  <a:srgbClr val="FF0000"/>
                </a:solidFill>
              </a:rPr>
              <a:t>的方向进行</a:t>
            </a:r>
            <a:r>
              <a:rPr lang="zh-CN" altLang="en-US" dirty="0"/>
              <a:t>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8128716" cy="83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强：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降低问题复杂度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搜索工作量小，但可能找不到最优解。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弱：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极限情况为盲目搜索，但可能找到最优解。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6430"/>
            <a:ext cx="7924800" cy="3867725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确定扩展节点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决定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应该扩展的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下一个节点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避免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宽度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深度优先搜索中的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盲目扩展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、决定生成哪些后继节点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在扩展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个节点的过程中，决定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应生成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哪些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，避免盲目生成所有节点。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决定在扩展某个节点时，哪些节点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应从搜索树上删除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</a:t>
            </a:r>
            <a:r>
              <a:rPr lang="zh-CN" altLang="en-US" dirty="0"/>
              <a:t>的分类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/>
              <a:t>):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5800" y="1831047"/>
            <a:ext cx="7848600" cy="213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选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择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的节点作为</a:t>
            </a:r>
            <a:r>
              <a:rPr lang="zh-CN" altLang="en-US" sz="2400" u="sng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sng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  <a:endParaRPr lang="en-US" altLang="zh-CN" sz="24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(Ordered search)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或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85800" y="3657600"/>
            <a:ext cx="78486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，体现了问题的启发性信息。</a:t>
            </a: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85800" y="10668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3" cy="2286000"/>
          </a:xfrm>
        </p:spPr>
        <p:txBody>
          <a:bodyPr lIns="0" tIns="0" rIns="0" bIns="0"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计算初始状态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>
            <a:grpSpLocks/>
          </p:cNvGrpSpPr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4213" name="Group 63"/>
          <p:cNvGrpSpPr>
            <a:grpSpLocks/>
          </p:cNvGrpSpPr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278" y="1114425"/>
            <a:ext cx="5831321" cy="3975100"/>
          </a:xfrm>
        </p:spPr>
        <p:txBody>
          <a:bodyPr lIns="0" tIns="0" rIns="0" bIns="0"/>
          <a:lstStyle/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根据问题呈现信息，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取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g(n)=d(n)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h(n)=W(n)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① 用从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单位代价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实际代价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② 用节点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ea typeface="楷体_GB2312" pitchFamily="49" charset="-122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000" b="1" dirty="0" smtClean="0">
                <a:ea typeface="楷体_GB2312" pitchFamily="49" charset="-122"/>
              </a:rPr>
              <a:t>”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③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一般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，某个节点中</a:t>
            </a:r>
            <a:r>
              <a:rPr kumimoji="1" lang="zh-CN" altLang="en-US" sz="2000" b="1" dirty="0" smtClean="0">
                <a:ea typeface="楷体_GB2312" pitchFamily="49" charset="-122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000" b="1" dirty="0" smtClean="0">
                <a:ea typeface="楷体_GB2312" pitchFamily="49" charset="-122"/>
              </a:rPr>
              <a:t>”的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数码个数越多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说明它</a:t>
            </a:r>
            <a:r>
              <a:rPr kumimoji="1"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离目标节点越远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（代价估计越大）。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④ 对初始节点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d(S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)=0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W(S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)=3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f(S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)=d(n)+W(n)=0+3=3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5235" name="Group 45"/>
          <p:cNvGrpSpPr>
            <a:grpSpLocks/>
          </p:cNvGrpSpPr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95236" name="Group 46"/>
          <p:cNvGrpSpPr>
            <a:grpSpLocks/>
          </p:cNvGrpSpPr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70462" y="1821706"/>
            <a:ext cx="8131175" cy="335989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又称为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作为下一个要扩展的节点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，作为下一个要扩展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按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值对节点由小到大排序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的确定：一个节点的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被选为扩展的节点，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85800" y="9144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3.3.2 </a:t>
            </a:r>
            <a:r>
              <a:rPr lang="zh-CN" altLang="en-US"/>
              <a:t>有序搜索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298450"/>
            <a:ext cx="838200" cy="692150"/>
          </a:xfrm>
          <a:prstGeom prst="wedgeEllipseCallout">
            <a:avLst>
              <a:gd name="adj1" fmla="val -251486"/>
              <a:gd name="adj2" fmla="val 318724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  <a:ex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title"/>
          </p:nvPr>
        </p:nvSpPr>
        <p:spPr>
          <a:xfrm>
            <a:off x="727075" y="990600"/>
            <a:ext cx="2930525" cy="45720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有序搜索框图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91205" name="Picture 5" descr="图3．10有序搜索算法框图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752600"/>
            <a:ext cx="48768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的深度；</a:t>
            </a:r>
            <a:r>
              <a:rPr kumimoji="1"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：不在位的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>
            <a:grpSpLocks/>
          </p:cNvGrpSpPr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>
              <a:grpSpLocks/>
            </p:cNvGrpSpPr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>
                <a:grpSpLocks/>
              </p:cNvGrpSpPr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506" t="-28571" r="-25856" b="-303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>
            <a:grpSpLocks/>
          </p:cNvGrpSpPr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>
              <a:grpSpLocks/>
            </p:cNvGrpSpPr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>
                <a:grpSpLocks/>
              </p:cNvGrpSpPr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06" t="-30000" r="-25475" b="-46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2" name="Text Box 4"/>
          <p:cNvSpPr txBox="1">
            <a:spLocks noChangeArrowheads="1"/>
          </p:cNvSpPr>
          <p:nvPr/>
        </p:nvSpPr>
        <p:spPr bwMode="auto">
          <a:xfrm>
            <a:off x="685800" y="1752600"/>
            <a:ext cx="7924800" cy="365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8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⑴、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推理的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方法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演绎、归纳、类比、确定、不确定、单调、非单调、 启发式、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启发式。</a:t>
            </a:r>
          </a:p>
          <a:p>
            <a:pPr eaLnBrk="1" hangingPunct="1">
              <a:lnSpc>
                <a:spcPct val="18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⑵、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推理的控制策略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如何使用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领域知识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推理过程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尽快达到目标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的策略。</a:t>
            </a:r>
          </a:p>
          <a:p>
            <a:pPr lvl="1" eaLnBrk="1" hangingPunct="1">
              <a:lnSpc>
                <a:spcPct val="18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推理的控制策略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又可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分为：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搜索策略、推理策略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685800" y="838200"/>
            <a:ext cx="39624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80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、推理的两个基本问题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43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010" t="-7843" r="-505" b="-313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9497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图中的“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，对确定搜索结果具有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不能识别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某些节点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的估价函数，会形成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非最小代价路径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而使用一个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全部节点希望的估价函数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又会扩展过多的节点。</a:t>
            </a: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85800" y="990600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说明：</a:t>
            </a:r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2005"/>
              <a:gd name="adj6" fmla="val -124229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727075" y="10668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smtClean="0">
                <a:ea typeface="楷体_GB2312" pitchFamily="49" charset="-122"/>
              </a:rPr>
              <a:t>算法比较：</a:t>
            </a: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1845518"/>
            <a:ext cx="7815262" cy="897682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方法的比较。</a:t>
            </a:r>
          </a:p>
        </p:txBody>
      </p: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762000" y="28956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85800" y="914400"/>
            <a:ext cx="22098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有序搜索</a:t>
            </a:r>
            <a:r>
              <a:rPr kumimoji="1" lang="zh-CN" altLang="en-US" sz="3200">
                <a:solidFill>
                  <a:srgbClr val="FF0000"/>
                </a:solidFill>
              </a:rPr>
              <a:t>小结</a:t>
            </a:r>
            <a:r>
              <a:rPr kumimoji="1" lang="zh-CN" altLang="en-US"/>
              <a:t>：</a:t>
            </a:r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85800" y="1752600"/>
            <a:ext cx="800100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函数的重要性：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是提高搜索效率的</a:t>
            </a:r>
            <a:r>
              <a:rPr lang="zh-CN" altLang="en-US" dirty="0" smtClean="0"/>
              <a:t>关键。</a:t>
            </a:r>
            <a:endParaRPr lang="zh-CN" altLang="en-US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  </a:t>
            </a: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sng" dirty="0"/>
              <a:t>可能</a:t>
            </a:r>
            <a:r>
              <a:rPr lang="zh-CN" altLang="en-US" dirty="0"/>
              <a:t>失去最佳解，</a:t>
            </a:r>
            <a:r>
              <a:rPr lang="zh-CN" altLang="en-US" u="sng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f</a:t>
            </a:r>
            <a:r>
              <a:rPr lang="zh-CN" altLang="en-US" dirty="0" smtClean="0">
                <a:solidFill>
                  <a:srgbClr val="FF0000"/>
                </a:solidFill>
              </a:rPr>
              <a:t>的一般</a:t>
            </a:r>
            <a:r>
              <a:rPr lang="zh-CN" altLang="en-US" dirty="0">
                <a:solidFill>
                  <a:srgbClr val="FF0000"/>
                </a:solidFill>
              </a:rPr>
              <a:t>选择策略：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zh-CN" altLang="en-US" dirty="0"/>
              <a:t>搜索</a:t>
            </a:r>
            <a:r>
              <a:rPr lang="zh-CN" altLang="en-US" dirty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\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4"/>
          <p:cNvSpPr txBox="1">
            <a:spLocks noChangeArrowheads="1"/>
          </p:cNvSpPr>
          <p:nvPr/>
        </p:nvSpPr>
        <p:spPr bwMode="auto">
          <a:xfrm>
            <a:off x="609600" y="1828800"/>
            <a:ext cx="8077200" cy="36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37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最优解答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：状态空间中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有多条解答路径，求最优解答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aseline="26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  <a:spcAft>
                <a:spcPts val="120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⑵、搜索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与解答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质量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综合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：类似于⑴，但搜索过程可能超出时间与空间的界限。在适当的搜索中找到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满意解答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r>
              <a:rPr lang="zh-CN" altLang="en-US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满意解答与最优解</a:t>
            </a:r>
            <a:r>
              <a:rPr lang="zh-CN" altLang="en-US" u="sng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差异程度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TSP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37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⑶、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最小搜索代价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不考虑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解答的最优化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解或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解之间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无差异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，仅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尽可能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使搜索代价最小。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如定理证明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5475" name="矩形 1"/>
          <p:cNvSpPr>
            <a:spLocks noChangeArrowheads="1"/>
          </p:cNvSpPr>
          <p:nvPr/>
        </p:nvSpPr>
        <p:spPr bwMode="auto">
          <a:xfrm>
            <a:off x="685800" y="854075"/>
            <a:ext cx="3276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r>
              <a:rPr lang="zh-CN" altLang="en-US">
                <a:solidFill>
                  <a:srgbClr val="FF0000"/>
                </a:solidFill>
              </a:rPr>
              <a:t>选择的三种典型情况：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47700" y="1695450"/>
            <a:ext cx="8001000" cy="394335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表中的节点进行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此类搜索算法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中含有</a:t>
            </a:r>
            <a:r>
              <a:rPr lang="zh-CN" altLang="en-US" sz="2000" b="1" u="sng" dirty="0" smtClean="0">
                <a:latin typeface="楷体_GB2312" pitchFamily="49" charset="-122"/>
                <a:ea typeface="楷体_GB2312" pitchFamily="49" charset="-122"/>
              </a:rPr>
              <a:t>问题自身的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启发信息。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因此，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也称为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85800" y="990600"/>
            <a:ext cx="1960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3.3.3 </a:t>
            </a:r>
            <a:r>
              <a:rPr lang="en-US" altLang="zh-C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8478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000" u="sng" dirty="0">
                <a:latin typeface="楷体_GB2312" pitchFamily="49" charset="-122"/>
                <a:ea typeface="楷体_GB2312" pitchFamily="49" charset="-122"/>
              </a:rPr>
              <a:t>选择扩展节点的</a:t>
            </a:r>
            <a:r>
              <a:rPr lang="zh-CN" altLang="en-US" sz="20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⑴、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⑵、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9361" y="875849"/>
            <a:ext cx="25210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693319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(1)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(3)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(4)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(5)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(6)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429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搜索算法流程：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685800" y="838200"/>
            <a:ext cx="2133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、推理</a:t>
            </a:r>
            <a:r>
              <a:rPr lang="zh-CN" altLang="en-US" sz="28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</a:t>
            </a:r>
            <a:endParaRPr lang="zh-CN" altLang="en-US" sz="28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696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+mn-ea"/>
              </a:rPr>
              <a:t>⑴、按推理的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逻辑基础</a:t>
            </a:r>
            <a:r>
              <a:rPr lang="zh-CN" altLang="en-US" sz="2000" b="1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       </a:t>
            </a:r>
            <a:r>
              <a:rPr lang="zh-CN" altLang="en-US" sz="2000" b="0" smtClean="0">
                <a:latin typeface="+mn-ea"/>
              </a:rPr>
              <a:t>◇</a:t>
            </a:r>
            <a:r>
              <a:rPr lang="en-US" altLang="zh-CN" sz="2000" b="0" smtClean="0">
                <a:latin typeface="+mn-ea"/>
              </a:rPr>
              <a:t> </a:t>
            </a:r>
            <a:r>
              <a:rPr lang="zh-CN" altLang="en-US" sz="2000" b="1" smtClean="0">
                <a:latin typeface="+mn-ea"/>
              </a:rPr>
              <a:t>演绎推理     </a:t>
            </a:r>
            <a:r>
              <a:rPr lang="zh-CN" altLang="en-US" sz="2000" b="0" smtClean="0">
                <a:latin typeface="+mn-ea"/>
              </a:rPr>
              <a:t>◇</a:t>
            </a:r>
            <a:r>
              <a:rPr lang="zh-CN" altLang="en-US" sz="2000" b="1" smtClean="0">
                <a:latin typeface="+mn-ea"/>
              </a:rPr>
              <a:t> 归纳推理     </a:t>
            </a:r>
            <a:r>
              <a:rPr lang="zh-CN" altLang="en-US" sz="2000" b="0" smtClean="0">
                <a:latin typeface="+mn-ea"/>
              </a:rPr>
              <a:t>◇ </a:t>
            </a:r>
            <a:r>
              <a:rPr lang="zh-CN" altLang="en-US" sz="2000" b="1" smtClean="0">
                <a:latin typeface="+mn-ea"/>
              </a:rPr>
              <a:t>类比归纳推理</a:t>
            </a:r>
            <a:endParaRPr lang="en-US" altLang="zh-CN" sz="2000" b="1" smtClean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+mn-ea"/>
              </a:rPr>
              <a:t>⑵、按推理过程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所用知识的确定性</a:t>
            </a:r>
            <a:r>
              <a:rPr lang="zh-CN" altLang="en-US" sz="2000" b="1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+mn-ea"/>
              </a:rPr>
              <a:t>       </a:t>
            </a:r>
            <a:r>
              <a:rPr lang="zh-CN" altLang="en-US" sz="2000" b="0" smtClean="0">
                <a:latin typeface="+mn-ea"/>
              </a:rPr>
              <a:t>◇</a:t>
            </a:r>
            <a:r>
              <a:rPr lang="zh-CN" altLang="en-US" sz="2000" b="1" smtClean="0">
                <a:latin typeface="+mn-ea"/>
              </a:rPr>
              <a:t> 确定性推理   </a:t>
            </a:r>
            <a:r>
              <a:rPr lang="zh-CN" altLang="en-US" sz="2000" b="0" smtClean="0">
                <a:latin typeface="+mn-ea"/>
              </a:rPr>
              <a:t>◇</a:t>
            </a:r>
            <a:r>
              <a:rPr lang="zh-CN" altLang="en-US" sz="2000" b="1" smtClean="0">
                <a:latin typeface="+mn-ea"/>
              </a:rPr>
              <a:t> 不确定性推理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+mn-ea"/>
              </a:rPr>
              <a:t>⑶、按推理过程推出的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结论是否单调增加</a:t>
            </a:r>
            <a:r>
              <a:rPr lang="zh-CN" altLang="en-US" sz="2000" b="1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smtClean="0">
                <a:latin typeface="+mn-ea"/>
              </a:rPr>
              <a:t>       ◇</a:t>
            </a:r>
            <a:r>
              <a:rPr lang="zh-CN" altLang="en-US" sz="2000" b="1" smtClean="0">
                <a:latin typeface="+mn-ea"/>
              </a:rPr>
              <a:t> 单调推理 </a:t>
            </a:r>
            <a:r>
              <a:rPr lang="zh-CN" altLang="en-US" sz="2000" b="0" smtClean="0">
                <a:latin typeface="+mn-ea"/>
              </a:rPr>
              <a:t>    ◇ </a:t>
            </a:r>
            <a:r>
              <a:rPr lang="zh-CN" altLang="en-US" sz="2000" b="1" smtClean="0">
                <a:latin typeface="+mn-ea"/>
              </a:rPr>
              <a:t>非单调推理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smtClean="0">
                <a:latin typeface="+mn-ea"/>
              </a:rPr>
              <a:t>⑷、按推理过程是否利用问题的</a:t>
            </a:r>
            <a:r>
              <a:rPr lang="zh-CN" altLang="en-US" sz="2000" b="1" smtClean="0">
                <a:solidFill>
                  <a:srgbClr val="FF0000"/>
                </a:solidFill>
                <a:latin typeface="+mn-ea"/>
              </a:rPr>
              <a:t>启发性知识</a:t>
            </a:r>
            <a:r>
              <a:rPr lang="zh-CN" altLang="en-US" sz="2000" b="1" smtClean="0">
                <a:latin typeface="+mn-ea"/>
              </a:rPr>
              <a:t>分类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0" smtClean="0">
                <a:latin typeface="+mn-ea"/>
              </a:rPr>
              <a:t>       ◇</a:t>
            </a:r>
            <a:r>
              <a:rPr lang="zh-CN" altLang="en-US" sz="2000" b="1" smtClean="0">
                <a:latin typeface="+mn-ea"/>
              </a:rPr>
              <a:t> 启发式推理   </a:t>
            </a:r>
            <a:r>
              <a:rPr lang="zh-CN" altLang="en-US" sz="2000" b="0" smtClean="0">
                <a:latin typeface="+mn-ea"/>
              </a:rPr>
              <a:t>◇ </a:t>
            </a:r>
            <a:r>
              <a:rPr lang="zh-CN" altLang="en-US" sz="2000" b="1" smtClean="0">
                <a:latin typeface="+mn-ea"/>
              </a:rPr>
              <a:t>非启发式推理</a:t>
            </a:r>
            <a:endParaRPr lang="en-US" altLang="zh-CN" sz="2000" b="1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138" y="1752600"/>
            <a:ext cx="7967662" cy="2514600"/>
          </a:xfrm>
        </p:spPr>
        <p:txBody>
          <a:bodyPr lIns="0" tIns="0" rIns="0" bIns="0"/>
          <a:lstStyle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运用全局择优搜索解决该问题。</a:t>
            </a: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>
            <a:grpSpLocks/>
          </p:cNvGrpSpPr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>
              <a:grpSpLocks/>
            </p:cNvGrpSpPr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>
                <a:grpSpLocks/>
              </p:cNvGrpSpPr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109574" name="Group 64"/>
            <p:cNvGrpSpPr>
              <a:grpSpLocks/>
            </p:cNvGrpSpPr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>
                <a:grpSpLocks/>
              </p:cNvGrpSpPr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7432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问题的全局择优搜索树如右图所示。图中，每个节点旁的数字是该节点的估价函数值。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42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局部择优</a:t>
            </a:r>
            <a:r>
              <a:rPr lang="zh-CN" altLang="en-US">
                <a:solidFill>
                  <a:schemeClr val="tx2"/>
                </a:solidFill>
              </a:rPr>
              <a:t>搜索算法流程：</a:t>
            </a: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693319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(1)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(3)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(4)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(5)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(6)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sng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(2)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6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000" u="sng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且有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即称为</a:t>
            </a:r>
            <a:r>
              <a:rPr kumimoji="1"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在图搜索过程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可纳性含义：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u="sng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径存在时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，若搜索算法总能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算法是可纳的，能在有限步内终止，并能找到问题的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最优解。</a:t>
            </a: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893689" cy="18288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1066800"/>
            <a:ext cx="3505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算法应用：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5350"/>
            <a:ext cx="2971800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8077200" cy="221599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事物之间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的关系，既有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其中“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解决，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问题归约法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\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anose="02010600030101010101" pitchFamily="2" charset="-122"/>
                </a:rPr>
                <a:t>后继节点的有向弧</a:t>
              </a:r>
              <a:r>
                <a:rPr lang="en-US" altLang="zh-CN" sz="2000" dirty="0"/>
                <a:t> 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124200" cy="369888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3.4.1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66900"/>
            <a:ext cx="7848600" cy="3238500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推理过程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不仅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依赖所采用的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推理方法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依赖推理的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控制策略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推理的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控制策略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如何使用领域知识，使推理过程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尽快达到目标的策略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2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推理的控制策略可分为：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搜索策略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推理策略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685800" y="1004888"/>
            <a:ext cx="3962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、推理的控制策略及其分类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</a:p>
        </p:txBody>
      </p:sp>
      <p:grpSp>
        <p:nvGrpSpPr>
          <p:cNvPr id="132099" name="组合 73"/>
          <p:cNvGrpSpPr>
            <a:grpSpLocks/>
          </p:cNvGrpSpPr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>
              <a:grpSpLocks/>
            </p:cNvGrpSpPr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>
              <a:grpSpLocks/>
            </p:cNvGrpSpPr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节点；</a:t>
            </a:r>
            <a:r>
              <a:rPr lang="en-US" altLang="zh-CN" sz="2000" dirty="0" smtClean="0">
                <a:latin typeface="宋体" panose="02010600030101010101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中只要</a:t>
            </a:r>
            <a:r>
              <a:rPr lang="zh-CN" altLang="en-US" sz="2000" u="sng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该非终叶节点便为可解节点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该非终叶节点才是可解节点。</a:t>
            </a: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的搜索过程，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是不可解节点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r>
              <a:rPr lang="zh-CN" altLang="en-US" sz="2000" u="sng" dirty="0" smtClean="0">
                <a:latin typeface="宋体" panose="02010600030101010101" pitchFamily="2" charset="-122"/>
                <a:ea typeface="楷体_GB2312" pitchFamily="49" charset="-122"/>
              </a:rPr>
              <a:t>只有当所有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子节点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该非终叶节点才是不可解节点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sng" dirty="0">
                <a:latin typeface="宋体" panose="02010600030101010101" pitchFamily="2" charset="-122"/>
                <a:ea typeface="楷体_GB2312" pitchFamily="49" charset="-122"/>
              </a:rPr>
              <a:t>只要子节点中</a:t>
            </a:r>
            <a:r>
              <a:rPr lang="zh-CN" altLang="en-US" sz="2000" u="sng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节点即是不可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解节点。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752600"/>
            <a:ext cx="78803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或树”特点的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区别两类问题求解方法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的主要依据。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67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，与一般图搜索方法相同。即，一旦找到一条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sng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父节点为真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所有“与”关系的后继节点均为真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316" y="461149"/>
            <a:ext cx="78228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与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一般图搜索方法相比，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或树”搜索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需保存更多节点记录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尤其是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sng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或”节点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方法不同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3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27432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0042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分解或变换问题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用定义的描述方法和算符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某个节点是否为可解节点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父节点、祖父节点</a:t>
            </a:r>
            <a:r>
              <a:rPr lang="en-US" altLang="zh-CN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考察节点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是否为可解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不可解的过程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不可解标记过程，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sng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sng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sng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sng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，算法成功</a:t>
            </a:r>
            <a:r>
              <a:rPr lang="zh-CN" altLang="en-US" sz="2000" dirty="0" smtClean="0">
                <a:latin typeface="+mn-ea"/>
                <a:ea typeface="+mn-ea"/>
              </a:rPr>
              <a:t>结束。（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，搜索</a:t>
            </a:r>
            <a:r>
              <a:rPr lang="zh-CN" altLang="en-US" sz="2000" dirty="0">
                <a:latin typeface="+mn-ea"/>
                <a:ea typeface="+mn-ea"/>
              </a:rPr>
              <a:t>失败</a:t>
            </a:r>
            <a:r>
              <a:rPr lang="zh-CN" altLang="en-US" sz="2000" dirty="0" smtClean="0">
                <a:latin typeface="+mn-ea"/>
                <a:ea typeface="+mn-ea"/>
              </a:rPr>
              <a:t>结束。（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构成</a:t>
            </a:r>
            <a:r>
              <a:rPr lang="zh-CN" altLang="en-US" sz="2000" dirty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子图</a:t>
            </a:r>
            <a:r>
              <a:rPr lang="zh-CN" altLang="en-US" sz="2000" dirty="0">
                <a:latin typeface="宋体" panose="02010600030101010101" pitchFamily="2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可解节点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问题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的起始节点是可解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</a:rPr>
              <a:t>原始问题可解</a:t>
            </a:r>
            <a:r>
              <a:rPr lang="en-US" altLang="zh-CN" sz="2000" dirty="0" smtClean="0">
                <a:latin typeface="宋体" panose="02010600030101010101" pitchFamily="2" charset="-122"/>
              </a:rPr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14542"/>
            <a:ext cx="7848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</a:rPr>
              <a:t>或树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u="sng" dirty="0">
                <a:latin typeface="宋体" panose="02010600030101010101" pitchFamily="2" charset="-122"/>
              </a:rPr>
              <a:t>只有一个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与或图</a:t>
            </a:r>
            <a:r>
              <a:rPr lang="zh-CN" altLang="en-US" sz="2000" dirty="0"/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u="sng" dirty="0">
                <a:latin typeface="宋体" panose="02010600030101010101" pitchFamily="2" charset="-122"/>
              </a:rPr>
              <a:t>允许有多个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两者关系</a:t>
            </a:r>
            <a:r>
              <a:rPr lang="zh-CN" altLang="en-US" sz="2000" dirty="0" smtClean="0"/>
              <a:t>：“与或树”是“与或图”的</a:t>
            </a:r>
            <a:r>
              <a:rPr lang="zh-CN" altLang="en-US" sz="2000" dirty="0">
                <a:solidFill>
                  <a:srgbClr val="0000FF"/>
                </a:solidFill>
              </a:rPr>
              <a:t>特例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35358" y="38100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约定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当</a:t>
            </a:r>
            <a:r>
              <a:rPr lang="zh-CN" altLang="en-US" sz="2000" dirty="0">
                <a:latin typeface="宋体" panose="02010600030101010101" pitchFamily="2" charset="-122"/>
              </a:rPr>
              <a:t>一个节点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生成子节点</a:t>
            </a:r>
            <a:r>
              <a:rPr lang="zh-CN" altLang="en-US" sz="2000" dirty="0">
                <a:latin typeface="宋体" panose="02010600030101010101" pitchFamily="2" charset="-122"/>
              </a:rPr>
              <a:t>时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u="sng" dirty="0" smtClean="0">
                <a:latin typeface="宋体" panose="02010600030101010101" pitchFamily="2" charset="-122"/>
              </a:rPr>
              <a:t>这些子节点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应是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搜索过程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未生成过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的节点</a:t>
            </a:r>
            <a:r>
              <a:rPr lang="zh-CN" altLang="en-US" sz="2000" dirty="0">
                <a:latin typeface="宋体" panose="02010600030101010101" pitchFamily="2" charset="-122"/>
              </a:rPr>
              <a:t>，并且以后也不会再生成它们。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每个</a:t>
            </a:r>
            <a:r>
              <a:rPr lang="zh-CN" altLang="en-US" sz="2000" dirty="0"/>
              <a:t>节点只允许生成一次）</a:t>
            </a:r>
          </a:p>
        </p:txBody>
      </p:sp>
    </p:spTree>
    <p:extLst>
      <p:ext uri="{BB962C8B-B14F-4D97-AF65-F5344CB8AC3E}">
        <p14:creationId xmlns:p14="http://schemas.microsoft.com/office/powerpoint/2010/main" val="452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229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u="sng" dirty="0">
                <a:latin typeface="+mn-ea"/>
              </a:rPr>
              <a:t>作为初始节点</a:t>
            </a:r>
            <a:r>
              <a:rPr kumimoji="1" lang="en-US" altLang="zh-CN" sz="2000" u="sng" dirty="0">
                <a:latin typeface="+mn-ea"/>
              </a:rPr>
              <a:t>S</a:t>
            </a:r>
            <a:r>
              <a:rPr kumimoji="1" lang="en-US" altLang="zh-CN" sz="2000" u="sng" baseline="-10000" dirty="0"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+mn-ea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\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当前节点</a:t>
            </a:r>
            <a:r>
              <a:rPr kumimoji="1" lang="en-US" altLang="zh-CN" sz="2000" b="1" dirty="0" smtClean="0">
                <a:latin typeface="+mn-ea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+mn-ea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dirty="0" smtClean="0">
                <a:latin typeface="+mn-ea"/>
              </a:rPr>
              <a:t>指向其父节点的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anose="02010600030101010101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   多次调用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sng" dirty="0" smtClean="0">
                <a:latin typeface="+mn-ea"/>
              </a:rPr>
              <a:t>可解</a:t>
            </a:r>
            <a:endParaRPr kumimoji="1" lang="en-US" altLang="zh-CN" sz="2000" b="1" u="sng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sng" dirty="0" smtClean="0">
                <a:latin typeface="+mn-ea"/>
              </a:rPr>
              <a:t>节点</a:t>
            </a:r>
            <a:r>
              <a:rPr kumimoji="1" lang="en-US" altLang="zh-CN" sz="2000" b="1" u="sng" dirty="0" smtClean="0">
                <a:latin typeface="+mn-ea"/>
              </a:rPr>
              <a:t>/</a:t>
            </a:r>
            <a:r>
              <a:rPr kumimoji="1" lang="zh-CN" altLang="en-US" sz="2000" b="1" u="sng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kumimoji="1" lang="zh-CN" altLang="en-US" sz="2000" b="1" dirty="0" smtClean="0">
                <a:latin typeface="+mn-ea"/>
              </a:rPr>
              <a:t>上述搜索过程即生成一棵“与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或树”，这种由搜索过程所形成的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2000" dirty="0" smtClean="0">
                <a:latin typeface="+mn-ea"/>
              </a:rPr>
              <a:t>    </a:t>
            </a:r>
            <a:r>
              <a:rPr kumimoji="1" lang="zh-CN" altLang="en-US" sz="2000" b="1" dirty="0" smtClean="0">
                <a:latin typeface="+mn-ea"/>
              </a:rPr>
              <a:t>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7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343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3.4.2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7924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200000"/>
              </a:lnSpc>
              <a:spcAft>
                <a:spcPct val="20000"/>
              </a:spcAft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400" dirty="0" smtClean="0">
                <a:latin typeface="+mn-ea"/>
              </a:rPr>
              <a:t>宽度优先搜索</a:t>
            </a:r>
            <a:r>
              <a:rPr kumimoji="1" lang="zh-CN" altLang="en-US" sz="2400" dirty="0">
                <a:latin typeface="+mn-ea"/>
              </a:rPr>
              <a:t>与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</a:rPr>
              <a:t>状态空间</a:t>
            </a:r>
            <a:r>
              <a:rPr kumimoji="1" lang="zh-CN" altLang="en-US" sz="2400" dirty="0" smtClean="0">
                <a:latin typeface="+mn-ea"/>
              </a:rPr>
              <a:t>宽度优先搜索</a:t>
            </a:r>
            <a:r>
              <a:rPr kumimoji="1" lang="zh-CN" altLang="en-US" sz="2400" dirty="0">
                <a:latin typeface="+mn-ea"/>
              </a:rPr>
              <a:t>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主要区别：</a:t>
            </a:r>
            <a:r>
              <a:rPr kumimoji="1" lang="zh-CN" altLang="en-US" sz="2400" dirty="0" smtClean="0">
                <a:latin typeface="+mn-ea"/>
              </a:rPr>
              <a:t>过程中，</a:t>
            </a:r>
            <a:r>
              <a:rPr kumimoji="1" lang="zh-CN" altLang="en-US" sz="2400" u="sng" dirty="0" smtClean="0">
                <a:latin typeface="+mn-ea"/>
              </a:rPr>
              <a:t>需多次调用“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400" dirty="0" smtClean="0">
                <a:latin typeface="+mn-ea"/>
              </a:rPr>
              <a:t>/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不可解”的标记过程</a:t>
            </a:r>
            <a:r>
              <a:rPr kumimoji="1" lang="zh-CN" altLang="en-US" sz="2400" dirty="0" smtClean="0">
                <a:latin typeface="+mn-ea"/>
              </a:rPr>
              <a:t>。</a:t>
            </a:r>
            <a:endParaRPr kumimoji="1" lang="en-US" altLang="zh-CN" sz="2400" dirty="0" smtClean="0">
              <a:latin typeface="+mn-ea"/>
            </a:endParaRPr>
          </a:p>
          <a:p>
            <a:pPr marL="0" lvl="1" indent="0">
              <a:lnSpc>
                <a:spcPct val="200000"/>
              </a:lnSpc>
              <a:spcAft>
                <a:spcPct val="20000"/>
              </a:spcAft>
              <a:buNone/>
            </a:pPr>
            <a:r>
              <a:rPr kumimoji="1" lang="zh-CN" altLang="en-US" sz="2400" dirty="0" smtClean="0">
                <a:latin typeface="+mn-ea"/>
              </a:rPr>
              <a:t>   （子节点</a:t>
            </a:r>
            <a:r>
              <a:rPr kumimoji="1"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→父节点→</a:t>
            </a:r>
            <a:r>
              <a:rPr kumimoji="1"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kumimoji="1"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初始节点</a:t>
            </a:r>
            <a:r>
              <a:rPr kumimoji="1" lang="zh-CN" altLang="en-US" sz="2400" dirty="0" smtClean="0">
                <a:latin typeface="+mn-ea"/>
              </a:rPr>
              <a:t>）</a:t>
            </a:r>
            <a:endParaRPr kumimoji="1"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30595</TotalTime>
  <Words>11883</Words>
  <Application>Microsoft Office PowerPoint</Application>
  <PresentationFormat>全屏显示(4:3)</PresentationFormat>
  <Paragraphs>1200</Paragraphs>
  <Slides>153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153</vt:i4>
      </vt:variant>
    </vt:vector>
  </HeadingPairs>
  <TitlesOfParts>
    <vt:vector size="168" baseType="lpstr">
      <vt:lpstr>PingFang SC</vt:lpstr>
      <vt:lpstr>华文新魏</vt:lpstr>
      <vt:lpstr>楷体</vt:lpstr>
      <vt:lpstr>楷体_GB2312</vt:lpstr>
      <vt:lpstr>隶书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默认设计模板</vt:lpstr>
      <vt:lpstr>Microsoft 公式 3.0</vt:lpstr>
      <vt:lpstr>Equation</vt:lpstr>
      <vt:lpstr>Artificial Intelligence (AI) 人工智能</vt:lpstr>
      <vt:lpstr>PowerPoint 演示文稿</vt:lpstr>
      <vt:lpstr>PowerPoint 演示文稿</vt:lpstr>
      <vt:lpstr>PowerPoint 演示文稿</vt:lpstr>
      <vt:lpstr>一、推理的基本概念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二、搜索策略</vt:lpstr>
      <vt:lpstr>1、搜索的基本概念</vt:lpstr>
      <vt:lpstr>PowerPoint 演示文稿</vt:lpstr>
      <vt:lpstr>2、状态空间的搜索策略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有序搜索框图-动态：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与/或树搜索</vt:lpstr>
      <vt:lpstr>PowerPoint 演示文稿</vt:lpstr>
      <vt:lpstr>3.4.1 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与/或树的搜索策略</vt:lpstr>
      <vt:lpstr>PowerPoint 演示文稿</vt:lpstr>
      <vt:lpstr>PowerPoint 演示文稿</vt:lpstr>
      <vt:lpstr>与/或树的一般搜索过程：</vt:lpstr>
      <vt:lpstr>3.4.2 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3.4.3 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3.4.4 与/或树的启发式搜索</vt:lpstr>
      <vt:lpstr>解树的代价：</vt:lpstr>
      <vt:lpstr>PowerPoint 演示文稿</vt:lpstr>
      <vt:lpstr>设有如图“与/或树”，包括两棵解树： 左边的解树由S0、A、t1、C、t3构成。 右边的解树由S0、B、t2、D、t4构成。 与或树中，t1、t2、t3、t4为终叶节点；                     E、F是端节点；                    边上的数字是该边的代价。 要求：计算解树的代价。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3.4.7 搜索的完备性和效率</vt:lpstr>
      <vt:lpstr>PowerPoint 演示文稿</vt:lpstr>
      <vt:lpstr>外显率</vt:lpstr>
      <vt:lpstr>有效分枝因素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fengqi</cp:lastModifiedBy>
  <cp:revision>3852</cp:revision>
  <dcterms:created xsi:type="dcterms:W3CDTF">2004-07-21T02:43:03Z</dcterms:created>
  <dcterms:modified xsi:type="dcterms:W3CDTF">2019-06-10T16:11:35Z</dcterms:modified>
</cp:coreProperties>
</file>